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新课标第一网" initials="新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443E71-3D3F-4783-B5C8-6E87EE92D273}" type="datetimeFigureOut">
              <a:rPr lang="zh-CN" altLang="en-US" smtClean="0"/>
              <a:t>2020/5/10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F9D785-3D05-43AE-8381-D301FB36AE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5004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7864747" y="126791"/>
            <a:ext cx="1135204" cy="342204"/>
            <a:chOff x="468128" y="370735"/>
            <a:chExt cx="1135204" cy="341359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257047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8" y="273726"/>
            <a:ext cx="7886701" cy="997827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8" y="1263595"/>
            <a:ext cx="3868739" cy="619067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791"/>
            <a:ext cx="1135204" cy="342204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8006541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3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2.xml"/><Relationship Id="rId7" Type="http://schemas.openxmlformats.org/officeDocument/2006/relationships/oleObject" Target="../embeddings/oleObject1.bin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7314" y="205009"/>
            <a:ext cx="1530566" cy="30543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同步精品课堂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4283968" y="889349"/>
            <a:ext cx="4667250" cy="64633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54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沪科版 物理</a:t>
            </a:r>
            <a:r>
              <a:rPr lang="zh-CN" altLang="en-US" sz="24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4860032" y="1923678"/>
            <a:ext cx="1708158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方正姚体" pitchFamily="2" charset="-122"/>
                <a:ea typeface="方正姚体" pitchFamily="2" charset="-122"/>
                <a:sym typeface="Arial" panose="020B0604020202020204"/>
              </a:rPr>
              <a:t>（八年级物理）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方正姚体" pitchFamily="2" charset="-122"/>
              <a:ea typeface="方正姚体" pitchFamily="2" charset="-122"/>
              <a:sym typeface="Arial" panose="020B0604020202020204"/>
            </a:endParaRPr>
          </a:p>
        </p:txBody>
      </p:sp>
      <p:sp>
        <p:nvSpPr>
          <p:cNvPr id="7" name="Shape 40"/>
          <p:cNvSpPr/>
          <p:nvPr/>
        </p:nvSpPr>
        <p:spPr>
          <a:xfrm>
            <a:off x="3829608" y="2523035"/>
            <a:ext cx="5099298" cy="70788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altLang="zh-CN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8.1 </a:t>
            </a:r>
            <a:r>
              <a:rPr lang="zh-CN" altLang="en-US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压力</a:t>
            </a:r>
            <a:r>
              <a:rPr lang="zh-CN" alt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的作用效果</a:t>
            </a:r>
            <a:endParaRPr lang="zh-CN" altLang="en-US" sz="4000" b="1" baseline="-25000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099" y="915566"/>
            <a:ext cx="3240360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0741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23926" y="1897621"/>
            <a:ext cx="622925" cy="369330"/>
          </a:xfrm>
          <a:prstGeom prst="rect">
            <a:avLst/>
          </a:prstGeom>
          <a:gradFill>
            <a:gsLst>
              <a:gs pos="0">
                <a:srgbClr val="FD96A5"/>
              </a:gs>
              <a:gs pos="100000">
                <a:srgbClr val="FE6479"/>
              </a:gs>
            </a:gsLst>
            <a:lin scaled="1"/>
          </a:gradFill>
          <a:ln w="19050" cap="flat">
            <a:solidFill>
              <a:schemeClr val="bg1">
                <a:lumMod val="90000"/>
              </a:schemeClr>
            </a:solidFill>
            <a:miter lim="400000"/>
          </a:ln>
          <a:effectLst>
            <a:glow rad="101600">
              <a:srgbClr val="00B050">
                <a:alpha val="40000"/>
              </a:srgb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压 强</a:t>
            </a:r>
            <a:endParaRPr kumimoji="0" lang="zh-CN" altLang="en-US" sz="18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37566" y="418864"/>
            <a:ext cx="6718935" cy="67603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提问：</a:t>
            </a:r>
            <a:r>
              <a:rPr lang="zh-CN" altLang="en-US" sz="18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既然压力作用效果与压力和受力面积有关，如何体现压力产生的不同作用效果呢？</a:t>
            </a:r>
          </a:p>
        </p:txBody>
      </p:sp>
      <p:sp>
        <p:nvSpPr>
          <p:cNvPr id="9" name="下箭头 8"/>
          <p:cNvSpPr/>
          <p:nvPr/>
        </p:nvSpPr>
        <p:spPr>
          <a:xfrm>
            <a:off x="1124585" y="1184230"/>
            <a:ext cx="214630" cy="422908"/>
          </a:xfrm>
          <a:prstGeom prst="downArrow">
            <a:avLst/>
          </a:prstGeom>
          <a:gradFill>
            <a:gsLst>
              <a:gs pos="0">
                <a:srgbClr val="56A0B9"/>
              </a:gs>
              <a:gs pos="100000">
                <a:srgbClr val="5DBDC3"/>
              </a:gs>
            </a:gsLst>
            <a:lin scaled="1"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3028" name="Rectangle 20"/>
          <p:cNvSpPr/>
          <p:nvPr/>
        </p:nvSpPr>
        <p:spPr>
          <a:xfrm>
            <a:off x="1974533" y="1896347"/>
            <a:ext cx="3154680" cy="3692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表示压力作用效果的物理量。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91870" y="2783092"/>
            <a:ext cx="553996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b="1" kern="120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定义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98307" name="Text Box 3"/>
          <p:cNvSpPr txBox="1"/>
          <p:nvPr/>
        </p:nvSpPr>
        <p:spPr>
          <a:xfrm>
            <a:off x="1974851" y="2781819"/>
            <a:ext cx="5178425" cy="369212"/>
          </a:xfrm>
          <a:prstGeom prst="rect">
            <a:avLst/>
          </a:prstGeom>
          <a:gradFill>
            <a:gsLst>
              <a:gs pos="0">
                <a:srgbClr val="FD96A5"/>
              </a:gs>
              <a:gs pos="100000">
                <a:srgbClr val="FE6479"/>
              </a:gs>
            </a:gsLst>
            <a:lin scaled="1"/>
          </a:gradFill>
          <a:ln w="12700">
            <a:noFill/>
          </a:ln>
        </p:spPr>
        <p:txBody>
          <a:bodyPr wrap="square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物体受到的压力与受力面积的比叫压强，用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表示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56310" y="3760230"/>
            <a:ext cx="549910" cy="36793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fromWordArt="0" anchor="t" anchorCtr="0" forceAA="0" compatLnSpc="1">
            <a:spAutoFit/>
          </a:bodyPr>
          <a:lstStyle/>
          <a:p>
            <a:pPr lvl="0" algn="l" defTabSz="914400" latinLnBrk="1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800" b="1" kern="120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公式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2175511" y="3567985"/>
            <a:ext cx="3796983" cy="754338"/>
            <a:chOff x="3387" y="5433"/>
            <a:chExt cx="5980" cy="1185"/>
          </a:xfrm>
        </p:grpSpPr>
        <p:sp>
          <p:nvSpPr>
            <p:cNvPr id="48134" name="Text Box 6"/>
            <p:cNvSpPr txBox="1"/>
            <p:nvPr/>
          </p:nvSpPr>
          <p:spPr>
            <a:xfrm>
              <a:off x="3387" y="5735"/>
              <a:ext cx="1502" cy="580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1800" b="1" dirty="0">
                  <a:gradFill>
                    <a:gsLst>
                      <a:gs pos="0">
                        <a:srgbClr val="14CD68"/>
                      </a:gs>
                      <a:gs pos="100000">
                        <a:srgbClr val="0B6E38"/>
                      </a:gs>
                    </a:gsLst>
                    <a:lin scaled="0"/>
                  </a:gra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压强 </a:t>
              </a:r>
              <a:r>
                <a:rPr lang="en-US" altLang="zh-CN" sz="1800" b="1" dirty="0">
                  <a:gradFill>
                    <a:gsLst>
                      <a:gs pos="0">
                        <a:srgbClr val="14CD68"/>
                      </a:gs>
                      <a:gs pos="100000">
                        <a:srgbClr val="0B6E38"/>
                      </a:gs>
                    </a:gsLst>
                    <a:lin scaled="0"/>
                  </a:gra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=</a:t>
              </a:r>
            </a:p>
          </p:txBody>
        </p:sp>
        <p:sp>
          <p:nvSpPr>
            <p:cNvPr id="48135" name="Line 7"/>
            <p:cNvSpPr/>
            <p:nvPr/>
          </p:nvSpPr>
          <p:spPr>
            <a:xfrm>
              <a:off x="4889" y="6025"/>
              <a:ext cx="1800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136" name="Text Box 8"/>
            <p:cNvSpPr txBox="1"/>
            <p:nvPr/>
          </p:nvSpPr>
          <p:spPr>
            <a:xfrm>
              <a:off x="5335" y="5445"/>
              <a:ext cx="1103" cy="580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1800" b="1" dirty="0">
                  <a:gradFill>
                    <a:gsLst>
                      <a:gs pos="0">
                        <a:srgbClr val="14CD68"/>
                      </a:gs>
                      <a:gs pos="100000">
                        <a:srgbClr val="0B6E38"/>
                      </a:gs>
                    </a:gsLst>
                    <a:lin scaled="0"/>
                  </a:gradFill>
                  <a:latin typeface="微软雅黑" panose="020B0503020204020204" charset="-122"/>
                  <a:ea typeface="微软雅黑" panose="020B0503020204020204" charset="-122"/>
                </a:rPr>
                <a:t>压力</a:t>
              </a:r>
            </a:p>
          </p:txBody>
        </p:sp>
        <p:sp>
          <p:nvSpPr>
            <p:cNvPr id="48137" name="Text Box 9"/>
            <p:cNvSpPr txBox="1"/>
            <p:nvPr/>
          </p:nvSpPr>
          <p:spPr>
            <a:xfrm>
              <a:off x="5029" y="6025"/>
              <a:ext cx="1766" cy="580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1800" b="1" dirty="0">
                  <a:gradFill>
                    <a:gsLst>
                      <a:gs pos="0">
                        <a:srgbClr val="14CD68"/>
                      </a:gs>
                      <a:gs pos="100000">
                        <a:srgbClr val="0B6E38"/>
                      </a:gs>
                    </a:gsLst>
                    <a:lin scaled="0"/>
                  </a:gradFill>
                  <a:latin typeface="微软雅黑" panose="020B0503020204020204" charset="-122"/>
                  <a:ea typeface="微软雅黑" panose="020B0503020204020204" charset="-122"/>
                </a:rPr>
                <a:t>受力面积</a:t>
              </a:r>
            </a:p>
          </p:txBody>
        </p:sp>
        <p:sp>
          <p:nvSpPr>
            <p:cNvPr id="48138" name="Text Box 10"/>
            <p:cNvSpPr txBox="1"/>
            <p:nvPr/>
          </p:nvSpPr>
          <p:spPr>
            <a:xfrm>
              <a:off x="7764" y="5735"/>
              <a:ext cx="811" cy="580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800" b="1" dirty="0">
                  <a:gradFill>
                    <a:gsLst>
                      <a:gs pos="0">
                        <a:srgbClr val="14CD68"/>
                      </a:gs>
                      <a:gs pos="100000">
                        <a:srgbClr val="0B6E38"/>
                      </a:gs>
                    </a:gsLst>
                    <a:lin scaled="0"/>
                  </a:gradFill>
                  <a:latin typeface="微软雅黑" panose="020B0503020204020204" charset="-122"/>
                  <a:ea typeface="微软雅黑" panose="020B0503020204020204" charset="-122"/>
                </a:rPr>
                <a:t>p=</a:t>
              </a:r>
            </a:p>
          </p:txBody>
        </p:sp>
        <p:sp>
          <p:nvSpPr>
            <p:cNvPr id="48139" name="Line 11"/>
            <p:cNvSpPr/>
            <p:nvPr/>
          </p:nvSpPr>
          <p:spPr>
            <a:xfrm>
              <a:off x="8527" y="6025"/>
              <a:ext cx="840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8140" name="Text Box 12"/>
            <p:cNvSpPr txBox="1"/>
            <p:nvPr/>
          </p:nvSpPr>
          <p:spPr>
            <a:xfrm>
              <a:off x="8693" y="5433"/>
              <a:ext cx="489" cy="580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800" b="1" dirty="0">
                  <a:gradFill>
                    <a:gsLst>
                      <a:gs pos="0">
                        <a:srgbClr val="14CD68"/>
                      </a:gs>
                      <a:gs pos="100000">
                        <a:srgbClr val="0B6E38"/>
                      </a:gs>
                    </a:gsLst>
                    <a:lin scaled="0"/>
                  </a:gradFill>
                  <a:latin typeface="微软雅黑" panose="020B0503020204020204" charset="-122"/>
                  <a:ea typeface="微软雅黑" panose="020B0503020204020204" charset="-122"/>
                </a:rPr>
                <a:t>F</a:t>
              </a:r>
            </a:p>
          </p:txBody>
        </p:sp>
        <p:sp>
          <p:nvSpPr>
            <p:cNvPr id="48141" name="Text Box 13"/>
            <p:cNvSpPr txBox="1"/>
            <p:nvPr/>
          </p:nvSpPr>
          <p:spPr>
            <a:xfrm>
              <a:off x="8713" y="6038"/>
              <a:ext cx="510" cy="580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800" b="1" dirty="0">
                  <a:gradFill>
                    <a:gsLst>
                      <a:gs pos="0">
                        <a:srgbClr val="14CD68"/>
                      </a:gs>
                      <a:gs pos="100000">
                        <a:srgbClr val="0B6E38"/>
                      </a:gs>
                    </a:gsLst>
                    <a:lin scaled="0"/>
                  </a:gradFill>
                  <a:latin typeface="微软雅黑" panose="020B0503020204020204" charset="-122"/>
                  <a:ea typeface="微软雅黑" panose="020B0503020204020204" charset="-122"/>
                </a:rPr>
                <a:t>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629228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98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43028" grpId="0"/>
      <p:bldP spid="10" grpId="0" animBg="1"/>
      <p:bldP spid="98307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849630" y="561457"/>
            <a:ext cx="553996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fromWordArt="0" anchor="t" anchorCtr="0" forceAA="0" compatLnSpc="1">
            <a:spAutoFit/>
          </a:bodyPr>
          <a:lstStyle/>
          <a:p>
            <a:pPr lvl="0" algn="l" defTabSz="914400" latinLnBrk="1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800" b="1" kern="120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单位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694816" y="561456"/>
            <a:ext cx="5062855" cy="64548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b="1" dirty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    帕斯卡（ </a:t>
            </a:r>
            <a:r>
              <a:rPr lang="en-US" altLang="zh-CN" sz="1800" b="1" dirty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Pa</a:t>
            </a:r>
            <a:r>
              <a:rPr lang="en-US" altLang="zh-CN" sz="1800" dirty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 </a:t>
            </a:r>
            <a:r>
              <a:rPr lang="zh-CN" altLang="en-US" sz="1800" b="1" dirty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），简称：帕 </a:t>
            </a:r>
            <a:endParaRPr lang="zh-CN" altLang="en-US" sz="1800" b="1" baseline="30000" dirty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b="1" baseline="30000" dirty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                                          </a:t>
            </a:r>
            <a:r>
              <a:rPr lang="zh-CN" altLang="en-US" sz="1800" b="1" baseline="300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    </a:t>
            </a:r>
            <a:r>
              <a:rPr lang="en-US" altLang="zh-CN" sz="1800" b="1" dirty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N / m</a:t>
            </a:r>
            <a:r>
              <a:rPr lang="en-US" altLang="zh-CN" sz="1800" b="1" baseline="30000" dirty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2                 </a:t>
            </a:r>
            <a:r>
              <a:rPr lang="en-US" altLang="zh-CN" sz="1800" b="1" dirty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1 Pa  = 1 N / m</a:t>
            </a:r>
            <a:r>
              <a:rPr lang="en-US" altLang="zh-CN" sz="1800" b="1" baseline="30000" dirty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2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  <a:sym typeface="Arial" panose="020B0604020202020204"/>
            </a:endParaRPr>
          </a:p>
        </p:txBody>
      </p:sp>
      <p:pic>
        <p:nvPicPr>
          <p:cNvPr id="22530" name="Picture 3" descr="PASIK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/>
          <a:stretch>
            <a:fillRect/>
          </a:stretch>
        </p:blipFill>
        <p:spPr>
          <a:xfrm>
            <a:off x="1266826" y="1684370"/>
            <a:ext cx="2235835" cy="263222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Text Box 4"/>
          <p:cNvSpPr txBox="1"/>
          <p:nvPr/>
        </p:nvSpPr>
        <p:spPr>
          <a:xfrm>
            <a:off x="4095433" y="1874704"/>
            <a:ext cx="3886200" cy="225091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帕斯卡，法国数学家，物理学家。他的主要成就是对流体力学和大气压强的研究。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1653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年他发现了液体传递压强的规律，并指出液体内部压强与深度有关。做了大气压随高度变化及虹吸现象等实验。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21030" y="1316431"/>
            <a:ext cx="784828" cy="369330"/>
          </a:xfrm>
          <a:prstGeom prst="rect">
            <a:avLst/>
          </a:prstGeom>
          <a:gradFill>
            <a:gsLst>
              <a:gs pos="0">
                <a:srgbClr val="56A0B9"/>
              </a:gs>
              <a:gs pos="100000">
                <a:srgbClr val="5DBDC3"/>
              </a:gs>
            </a:gsLst>
            <a:lin scaled="1"/>
          </a:gradFill>
          <a:ln w="19050" cap="flat">
            <a:solidFill>
              <a:schemeClr val="bg1">
                <a:lumMod val="90000"/>
              </a:schemeClr>
            </a:solidFill>
            <a:miter lim="400000"/>
          </a:ln>
          <a:effectLst>
            <a:glow rad="101600">
              <a:srgbClr val="00B050">
                <a:alpha val="40000"/>
              </a:srgb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+mn-ea"/>
              </a:rPr>
              <a:t>信息窗</a:t>
            </a:r>
          </a:p>
        </p:txBody>
      </p:sp>
    </p:spTree>
    <p:extLst>
      <p:ext uri="{BB962C8B-B14F-4D97-AF65-F5344CB8AC3E}">
        <p14:creationId xmlns:p14="http://schemas.microsoft.com/office/powerpoint/2010/main" val="38230274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4" grpId="0" animBg="1"/>
      <p:bldP spid="22531" grpId="0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70231" y="359027"/>
            <a:ext cx="622925" cy="369330"/>
          </a:xfrm>
          <a:prstGeom prst="rect">
            <a:avLst/>
          </a:pr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scaled="0"/>
          </a:gradFill>
          <a:ln w="12700" cap="flat">
            <a:solidFill>
              <a:srgbClr val="EF0FBD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例 题</a:t>
            </a:r>
            <a:endParaRPr kumimoji="0" lang="zh-CN" altLang="en-US" sz="1800" b="1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+mn-ea"/>
            </a:endParaRPr>
          </a:p>
        </p:txBody>
      </p:sp>
      <p:sp>
        <p:nvSpPr>
          <p:cNvPr id="5" name="TextBox 2"/>
          <p:cNvSpPr txBox="1"/>
          <p:nvPr/>
        </p:nvSpPr>
        <p:spPr>
          <a:xfrm>
            <a:off x="749300" y="887381"/>
            <a:ext cx="7595870" cy="7575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>
              <a:lnSpc>
                <a:spcPct val="120000"/>
              </a:lnSpc>
              <a:defRPr/>
            </a:pPr>
            <a:r>
              <a:rPr lang="en-US" altLang="zh-CN" spc="-100" noProof="1">
                <a:solidFill>
                  <a:srgbClr val="000000"/>
                </a:solidFill>
                <a:uFillTx/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1.</a:t>
            </a:r>
            <a:r>
              <a:rPr lang="zh-CN" altLang="en-US" spc="-100" noProof="1">
                <a:solidFill>
                  <a:srgbClr val="000000"/>
                </a:solidFill>
                <a:uFillTx/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水平桌面上放一本书，书所受的重力为</a:t>
            </a:r>
            <a:r>
              <a:rPr lang="en-US" altLang="zh-CN" spc="-100" noProof="1">
                <a:solidFill>
                  <a:srgbClr val="000000"/>
                </a:solidFill>
                <a:uFillTx/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3 N</a:t>
            </a:r>
            <a:r>
              <a:rPr lang="zh-CN" altLang="en-US" spc="-100" noProof="1">
                <a:solidFill>
                  <a:srgbClr val="000000"/>
                </a:solidFill>
                <a:uFillTx/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，与桌面的接触面积为</a:t>
            </a:r>
            <a:r>
              <a:rPr lang="en-US" altLang="zh-CN" spc="-100" noProof="1">
                <a:solidFill>
                  <a:srgbClr val="000000"/>
                </a:solidFill>
                <a:uFillTx/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5 × 10</a:t>
            </a:r>
            <a:r>
              <a:rPr lang="en-US" altLang="zh-CN" spc="-100" baseline="30000" noProof="1">
                <a:solidFill>
                  <a:srgbClr val="000000"/>
                </a:solidFill>
                <a:uFillTx/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-2 </a:t>
            </a:r>
            <a:r>
              <a:rPr lang="en-US" altLang="zh-CN" spc="-100" noProof="1">
                <a:solidFill>
                  <a:srgbClr val="000000"/>
                </a:solidFill>
                <a:uFillTx/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m</a:t>
            </a:r>
            <a:r>
              <a:rPr lang="en-US" altLang="zh-CN" spc="-100" baseline="30000" noProof="1">
                <a:solidFill>
                  <a:srgbClr val="000000"/>
                </a:solidFill>
                <a:uFillTx/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2</a:t>
            </a:r>
            <a:r>
              <a:rPr lang="zh-CN" altLang="en-US" spc="-100" noProof="1">
                <a:solidFill>
                  <a:srgbClr val="000000"/>
                </a:solidFill>
                <a:uFillTx/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，计算书对桌面的压强。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798196" y="1755029"/>
            <a:ext cx="5715000" cy="2884943"/>
            <a:chOff x="1257" y="2757"/>
            <a:chExt cx="9000" cy="4532"/>
          </a:xfrm>
        </p:grpSpPr>
        <p:sp>
          <p:nvSpPr>
            <p:cNvPr id="7" name="TextBox 3"/>
            <p:cNvSpPr txBox="1">
              <a:spLocks noChangeArrowheads="1"/>
            </p:cNvSpPr>
            <p:nvPr/>
          </p:nvSpPr>
          <p:spPr bwMode="auto">
            <a:xfrm>
              <a:off x="2732" y="3437"/>
              <a:ext cx="1928" cy="5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1800" b="1">
                  <a:latin typeface="微软雅黑" panose="020B0503020204020204" charset="-122"/>
                  <a:ea typeface="微软雅黑" panose="020B0503020204020204" charset="-122"/>
                </a:rPr>
                <a:t>即：</a:t>
              </a:r>
            </a:p>
          </p:txBody>
        </p:sp>
        <p:sp>
          <p:nvSpPr>
            <p:cNvPr id="8" name="TextBox 4"/>
            <p:cNvSpPr txBox="1">
              <a:spLocks noChangeArrowheads="1"/>
            </p:cNvSpPr>
            <p:nvPr/>
          </p:nvSpPr>
          <p:spPr bwMode="auto">
            <a:xfrm>
              <a:off x="1257" y="2757"/>
              <a:ext cx="5897" cy="5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1800" b="1">
                  <a:latin typeface="微软雅黑" panose="020B0503020204020204" charset="-122"/>
                  <a:ea typeface="微软雅黑" panose="020B0503020204020204" charset="-122"/>
                </a:rPr>
                <a:t>解：书对桌面的压力等于它的重力，</a:t>
              </a:r>
            </a:p>
          </p:txBody>
        </p:sp>
        <p:sp>
          <p:nvSpPr>
            <p:cNvPr id="9" name="TextBox 5"/>
            <p:cNvSpPr txBox="1">
              <a:spLocks noChangeArrowheads="1"/>
            </p:cNvSpPr>
            <p:nvPr/>
          </p:nvSpPr>
          <p:spPr bwMode="auto">
            <a:xfrm>
              <a:off x="3477" y="3437"/>
              <a:ext cx="2118" cy="5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1800" b="1" i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F</a:t>
              </a:r>
              <a:r>
                <a:rPr lang="zh-CN" altLang="en-US" sz="18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＝</a:t>
              </a:r>
              <a:r>
                <a:rPr lang="en-US" altLang="zh-CN" sz="1800" b="1" i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G</a:t>
              </a:r>
              <a:r>
                <a:rPr lang="zh-CN" altLang="en-US" sz="18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＝</a:t>
              </a:r>
              <a:r>
                <a:rPr lang="en-US" altLang="zh-CN" sz="18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3 N</a:t>
              </a:r>
              <a:endParaRPr lang="zh-CN" altLang="en-US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2732" y="4141"/>
              <a:ext cx="2808" cy="5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1800" b="1">
                  <a:latin typeface="微软雅黑" panose="020B0503020204020204" charset="-122"/>
                  <a:ea typeface="微软雅黑" panose="020B0503020204020204" charset="-122"/>
                </a:rPr>
                <a:t>桌面的受力面积</a:t>
              </a:r>
            </a:p>
          </p:txBody>
        </p:sp>
        <p:sp>
          <p:nvSpPr>
            <p:cNvPr id="11" name="TextBox 7"/>
            <p:cNvSpPr txBox="1">
              <a:spLocks noChangeArrowheads="1"/>
            </p:cNvSpPr>
            <p:nvPr/>
          </p:nvSpPr>
          <p:spPr bwMode="auto">
            <a:xfrm>
              <a:off x="5784" y="4141"/>
              <a:ext cx="2876" cy="5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1800" b="1" i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S</a:t>
              </a:r>
              <a:r>
                <a:rPr lang="zh-CN" altLang="en-US" sz="18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＝</a:t>
              </a:r>
              <a:r>
                <a:rPr lang="en-US" altLang="zh-CN" sz="18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5 × 10</a:t>
              </a:r>
              <a:r>
                <a:rPr lang="en-US" altLang="zh-CN" sz="1800" b="1" baseline="30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-2 </a:t>
              </a:r>
              <a:r>
                <a:rPr lang="en-US" altLang="zh-CN" sz="18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m</a:t>
              </a:r>
              <a:r>
                <a:rPr lang="en-US" altLang="zh-CN" sz="1800" b="1" baseline="30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</a:t>
              </a:r>
              <a:endParaRPr lang="zh-CN" altLang="en-US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2" name="TextBox 8"/>
            <p:cNvSpPr txBox="1">
              <a:spLocks noChangeArrowheads="1"/>
            </p:cNvSpPr>
            <p:nvPr/>
          </p:nvSpPr>
          <p:spPr bwMode="auto">
            <a:xfrm>
              <a:off x="2932" y="5532"/>
              <a:ext cx="1728" cy="5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1800" b="1">
                  <a:latin typeface="微软雅黑" panose="020B0503020204020204" charset="-122"/>
                  <a:ea typeface="微软雅黑" panose="020B0503020204020204" charset="-122"/>
                </a:rPr>
                <a:t>所以压强</a:t>
              </a:r>
            </a:p>
          </p:txBody>
        </p:sp>
        <p:graphicFrame>
          <p:nvGraphicFramePr>
            <p:cNvPr id="13" name="Object 4"/>
            <p:cNvGraphicFramePr>
              <a:graphicFrameLocks noChangeAspect="1"/>
            </p:cNvGraphicFramePr>
            <p:nvPr/>
          </p:nvGraphicFramePr>
          <p:xfrm>
            <a:off x="5098" y="5153"/>
            <a:ext cx="5159" cy="133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0" r:id="rId3" imgW="44500800" imgH="10363200" progId="">
                    <p:embed/>
                  </p:oleObj>
                </mc:Choice>
                <mc:Fallback>
                  <p:oleObj r:id="rId3" imgW="44500800" imgH="1036320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098" y="5153"/>
                          <a:ext cx="5159" cy="133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" name="TextBox 10"/>
            <p:cNvSpPr txBox="1">
              <a:spLocks noChangeArrowheads="1"/>
            </p:cNvSpPr>
            <p:nvPr/>
          </p:nvSpPr>
          <p:spPr bwMode="auto">
            <a:xfrm>
              <a:off x="1373" y="6709"/>
              <a:ext cx="5435" cy="5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18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答：书对桌面的压强为</a:t>
              </a:r>
              <a:r>
                <a:rPr lang="en-US" altLang="zh-CN" sz="18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60 Pa</a:t>
              </a:r>
              <a:r>
                <a:rPr lang="zh-CN" altLang="en-US" sz="18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9870575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7"/>
          <p:cNvSpPr txBox="1"/>
          <p:nvPr/>
        </p:nvSpPr>
        <p:spPr>
          <a:xfrm>
            <a:off x="197485" y="241261"/>
            <a:ext cx="1468120" cy="398494"/>
          </a:xfrm>
          <a:prstGeom prst="rect">
            <a:avLst/>
          </a:prstGeom>
          <a:gradFill>
            <a:gsLst>
              <a:gs pos="0">
                <a:srgbClr val="FEA373"/>
              </a:gs>
              <a:gs pos="100000">
                <a:srgbClr val="FF678B"/>
              </a:gs>
            </a:gsLst>
            <a:lin scaled="1"/>
          </a:gradFill>
          <a:ln w="28575" cap="flat">
            <a:solidFill>
              <a:schemeClr val="bg1"/>
            </a:solidFill>
            <a:miter lim="400000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fromWordArt="0" anchor="t" anchorCtr="0" forceAA="0" compatLnSpc="1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l" fontAlgn="auto" latinLnBrk="1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压强的应用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61695" y="885472"/>
            <a:ext cx="1224051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1800" b="1" kern="120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1.</a:t>
            </a:r>
            <a:r>
              <a:rPr lang="zh-CN" altLang="en-US" sz="1800" b="1" kern="120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增大压强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433070" y="1364810"/>
            <a:ext cx="2533650" cy="2401785"/>
            <a:chOff x="682" y="2144"/>
            <a:chExt cx="3990" cy="3773"/>
          </a:xfrm>
        </p:grpSpPr>
        <p:pic>
          <p:nvPicPr>
            <p:cNvPr id="259079" name="Picture 7" descr="zhoumuniao2_00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82" y="2144"/>
              <a:ext cx="3990" cy="3192"/>
            </a:xfrm>
            <a:prstGeom prst="rect">
              <a:avLst/>
            </a:prstGeom>
            <a:noFill/>
            <a:ln w="9525">
              <a:solidFill>
                <a:srgbClr val="00B050"/>
              </a:solidFill>
              <a:miter lim="800000"/>
              <a:headEnd/>
              <a:tailEnd/>
            </a:ln>
          </p:spPr>
        </p:pic>
        <p:sp>
          <p:nvSpPr>
            <p:cNvPr id="6" name="文本框 5"/>
            <p:cNvSpPr txBox="1"/>
            <p:nvPr/>
          </p:nvSpPr>
          <p:spPr>
            <a:xfrm>
              <a:off x="1519" y="5337"/>
              <a:ext cx="2690" cy="580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vertOverflow="overflow" horzOverflow="overflow" vert="horz" wrap="none" lIns="45719" tIns="45719" rIns="45719" bIns="45719" numCol="1" spcCol="38100" rtlCol="0" anchor="t" forceAA="0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lang="zh-CN" altLang="en-US" sz="1800" dirty="0">
                  <a:latin typeface="幼圆" panose="02010509060101010101" pitchFamily="49" charset="-122"/>
                  <a:ea typeface="幼圆" panose="02010509060101010101" pitchFamily="49" charset="-122"/>
                  <a:cs typeface="华文楷体" panose="02010600040101010101" pitchFamily="2" charset="-122"/>
                  <a:sym typeface="+mn-ea"/>
                </a:rPr>
                <a:t>啄木鸟的嘴很尖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305175" y="1364810"/>
            <a:ext cx="2533650" cy="2401785"/>
            <a:chOff x="5205" y="2144"/>
            <a:chExt cx="3990" cy="3773"/>
          </a:xfrm>
        </p:grpSpPr>
        <p:pic>
          <p:nvPicPr>
            <p:cNvPr id="259078" name="Picture 6" descr="图片5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205" y="2144"/>
              <a:ext cx="3990" cy="3191"/>
            </a:xfrm>
            <a:prstGeom prst="rect">
              <a:avLst/>
            </a:prstGeom>
            <a:noFill/>
            <a:ln w="9525">
              <a:solidFill>
                <a:srgbClr val="00B050"/>
              </a:solidFill>
              <a:miter lim="800000"/>
              <a:headEnd/>
              <a:tailEnd/>
            </a:ln>
          </p:spPr>
        </p:pic>
        <p:sp>
          <p:nvSpPr>
            <p:cNvPr id="7" name="文本框 6"/>
            <p:cNvSpPr txBox="1"/>
            <p:nvPr/>
          </p:nvSpPr>
          <p:spPr>
            <a:xfrm>
              <a:off x="5869" y="5337"/>
              <a:ext cx="2326" cy="580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vertOverflow="overflow" horzOverflow="overflow" vert="horz" wrap="none" lIns="45719" tIns="45719" rIns="45719" bIns="45719" numCol="1" spcCol="38100" rtlCol="0" anchor="t" forceAA="0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lang="zh-CN" altLang="en-US" sz="1800" dirty="0">
                  <a:latin typeface="幼圆" panose="02010509060101010101" pitchFamily="49" charset="-122"/>
                  <a:ea typeface="幼圆" panose="02010509060101010101" pitchFamily="49" charset="-122"/>
                  <a:cs typeface="华文楷体" panose="02010600040101010101" pitchFamily="2" charset="-122"/>
                  <a:sym typeface="+mn-ea"/>
                </a:rPr>
                <a:t>菜刀磨得很快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243320" y="1365447"/>
            <a:ext cx="2533650" cy="2399875"/>
            <a:chOff x="9832" y="2145"/>
            <a:chExt cx="3990" cy="3770"/>
          </a:xfrm>
        </p:grpSpPr>
        <p:pic>
          <p:nvPicPr>
            <p:cNvPr id="259074" name="Picture 2" descr="200511141054548369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832" y="2145"/>
              <a:ext cx="3990" cy="3192"/>
            </a:xfrm>
            <a:prstGeom prst="rect">
              <a:avLst/>
            </a:prstGeom>
            <a:noFill/>
            <a:ln w="9525">
              <a:solidFill>
                <a:srgbClr val="00B050"/>
              </a:solidFill>
              <a:miter lim="800000"/>
              <a:headEnd/>
              <a:tailEnd/>
            </a:ln>
          </p:spPr>
        </p:pic>
        <p:sp>
          <p:nvSpPr>
            <p:cNvPr id="8" name="文本框 7"/>
            <p:cNvSpPr txBox="1"/>
            <p:nvPr/>
          </p:nvSpPr>
          <p:spPr>
            <a:xfrm>
              <a:off x="10513" y="5335"/>
              <a:ext cx="2690" cy="580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vertOverflow="overflow" horzOverflow="overflow" vert="horz" wrap="none" lIns="45719" tIns="45719" rIns="45719" bIns="45719" numCol="1" spcCol="38100" rtlCol="0" anchor="t" forceAA="0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lang="zh-CN" altLang="en-US" sz="1800" dirty="0">
                  <a:latin typeface="幼圆" panose="02010509060101010101" pitchFamily="49" charset="-122"/>
                  <a:ea typeface="幼圆" panose="02010509060101010101" pitchFamily="49" charset="-122"/>
                  <a:cs typeface="华文楷体" panose="02010600040101010101" pitchFamily="2" charset="-122"/>
                  <a:sym typeface="+mn-ea"/>
                </a:rPr>
                <a:t>图钉一端很尖锐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73735" y="4245297"/>
            <a:ext cx="5165090" cy="369212"/>
            <a:chOff x="1061" y="6669"/>
            <a:chExt cx="8134" cy="580"/>
          </a:xfrm>
        </p:grpSpPr>
        <p:sp>
          <p:nvSpPr>
            <p:cNvPr id="25604" name="Text Box 4"/>
            <p:cNvSpPr txBox="1"/>
            <p:nvPr/>
          </p:nvSpPr>
          <p:spPr>
            <a:xfrm>
              <a:off x="1061" y="6669"/>
              <a:ext cx="2994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800" b="1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微软雅黑" panose="020B0503020204020204" charset="-122"/>
                </a:rPr>
                <a:t>增大压强的方法</a:t>
              </a:r>
            </a:p>
          </p:txBody>
        </p:sp>
        <p:sp>
          <p:nvSpPr>
            <p:cNvPr id="37896" name="Text Box 8"/>
            <p:cNvSpPr txBox="1"/>
            <p:nvPr/>
          </p:nvSpPr>
          <p:spPr>
            <a:xfrm>
              <a:off x="4054" y="6669"/>
              <a:ext cx="2216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800" b="1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1.</a:t>
              </a:r>
              <a:r>
                <a:rPr lang="zh-CN" altLang="en-US" sz="1800" b="1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增大压力</a:t>
              </a:r>
            </a:p>
          </p:txBody>
        </p:sp>
        <p:sp>
          <p:nvSpPr>
            <p:cNvPr id="37897" name="Text Box 9"/>
            <p:cNvSpPr txBox="1"/>
            <p:nvPr/>
          </p:nvSpPr>
          <p:spPr>
            <a:xfrm>
              <a:off x="6269" y="6669"/>
              <a:ext cx="2926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800" b="1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2.</a:t>
              </a:r>
              <a:r>
                <a:rPr lang="zh-CN" altLang="en-US" sz="1800" b="1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减小受力面积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7143138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528321" y="383853"/>
            <a:ext cx="1224051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1800" b="1" kern="120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2.</a:t>
            </a:r>
            <a:r>
              <a:rPr lang="zh-CN" altLang="en-US" sz="1800" b="1" kern="120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减小压强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528320" y="1089174"/>
            <a:ext cx="2152650" cy="2525917"/>
            <a:chOff x="832" y="1711"/>
            <a:chExt cx="3390" cy="3968"/>
          </a:xfrm>
        </p:grpSpPr>
        <p:pic>
          <p:nvPicPr>
            <p:cNvPr id="38923" name="Picture 13"/>
            <p:cNvPicPr>
              <a:picLocks noChangeAspect="1"/>
            </p:cNvPicPr>
            <p:nvPr/>
          </p:nvPicPr>
          <p:blipFill>
            <a:blip r:embed="rId2" cstate="print"/>
            <a:srcRect r="-127" b="-197"/>
            <a:stretch>
              <a:fillRect/>
            </a:stretch>
          </p:blipFill>
          <p:spPr bwMode="auto">
            <a:xfrm>
              <a:off x="832" y="1711"/>
              <a:ext cx="3390" cy="3390"/>
            </a:xfrm>
            <a:prstGeom prst="rect">
              <a:avLst/>
            </a:prstGeom>
            <a:noFill/>
            <a:ln w="9525">
              <a:solidFill>
                <a:srgbClr val="EF0FBD"/>
              </a:solidFill>
              <a:miter lim="800000"/>
              <a:headEnd/>
              <a:tailEnd/>
            </a:ln>
          </p:spPr>
        </p:pic>
        <p:sp>
          <p:nvSpPr>
            <p:cNvPr id="6" name="文本框 5"/>
            <p:cNvSpPr txBox="1"/>
            <p:nvPr/>
          </p:nvSpPr>
          <p:spPr>
            <a:xfrm>
              <a:off x="1187" y="5101"/>
              <a:ext cx="2797" cy="578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vertOverflow="overflow" horzOverflow="overflow" vert="horz" wrap="square" lIns="45719" tIns="45719" rIns="45719" bIns="45719" numCol="1" spcCol="38100" rtlCol="0" anchor="t" forceAA="0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lang="zh-CN" altLang="en-US" sz="1800" dirty="0">
                  <a:latin typeface="幼圆" panose="02010509060101010101" pitchFamily="49" charset="-122"/>
                  <a:ea typeface="幼圆" panose="02010509060101010101" pitchFamily="49" charset="-122"/>
                  <a:cs typeface="华文楷体" panose="02010600040101010101" pitchFamily="2" charset="-122"/>
                  <a:sym typeface="+mn-ea"/>
                </a:rPr>
                <a:t>书包带做得很宽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073400" y="1089811"/>
            <a:ext cx="2425700" cy="2538012"/>
            <a:chOff x="4840" y="1712"/>
            <a:chExt cx="3820" cy="3987"/>
          </a:xfrm>
        </p:grpSpPr>
        <p:pic>
          <p:nvPicPr>
            <p:cNvPr id="258052" name="Picture 4" descr="200841910442871790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840" y="1712"/>
              <a:ext cx="3820" cy="3389"/>
            </a:xfrm>
            <a:prstGeom prst="rect">
              <a:avLst/>
            </a:prstGeom>
            <a:noFill/>
            <a:ln w="9525">
              <a:solidFill>
                <a:srgbClr val="EF0FBD"/>
              </a:solidFill>
              <a:miter lim="800000"/>
              <a:headEnd/>
              <a:tailEnd/>
            </a:ln>
          </p:spPr>
        </p:pic>
        <p:sp>
          <p:nvSpPr>
            <p:cNvPr id="4" name="文本框 3"/>
            <p:cNvSpPr txBox="1"/>
            <p:nvPr/>
          </p:nvSpPr>
          <p:spPr>
            <a:xfrm>
              <a:off x="5002" y="5121"/>
              <a:ext cx="3577" cy="578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vertOverflow="overflow" horzOverflow="overflow" vert="horz" wrap="square" lIns="45719" tIns="45719" rIns="45719" bIns="45719" numCol="1" spcCol="38100" rtlCol="0" anchor="t" forceAA="0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lang="zh-CN" altLang="en-US" sz="1800" dirty="0">
                  <a:latin typeface="幼圆" panose="02010509060101010101" pitchFamily="49" charset="-122"/>
                  <a:ea typeface="幼圆" panose="02010509060101010101" pitchFamily="49" charset="-122"/>
                  <a:cs typeface="华文楷体" panose="02010600040101010101" pitchFamily="2" charset="-122"/>
                  <a:sym typeface="+mn-ea"/>
                </a:rPr>
                <a:t>拖拉机履带做得很宽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049645" y="1101906"/>
            <a:ext cx="2514600" cy="2525917"/>
            <a:chOff x="9527" y="1731"/>
            <a:chExt cx="3960" cy="3968"/>
          </a:xfrm>
        </p:grpSpPr>
        <p:pic>
          <p:nvPicPr>
            <p:cNvPr id="258054" name="Picture 6" descr="16d0e41f91918016304e15a1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527" y="1731"/>
              <a:ext cx="3960" cy="3390"/>
            </a:xfrm>
            <a:prstGeom prst="rect">
              <a:avLst/>
            </a:prstGeom>
            <a:noFill/>
            <a:ln w="9525">
              <a:solidFill>
                <a:srgbClr val="EF0FBD"/>
              </a:solidFill>
              <a:miter lim="800000"/>
              <a:headEnd/>
              <a:tailEnd/>
            </a:ln>
          </p:spPr>
        </p:pic>
        <p:sp>
          <p:nvSpPr>
            <p:cNvPr id="5" name="文本框 4"/>
            <p:cNvSpPr txBox="1"/>
            <p:nvPr/>
          </p:nvSpPr>
          <p:spPr>
            <a:xfrm>
              <a:off x="10063" y="5121"/>
              <a:ext cx="3183" cy="578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vertOverflow="overflow" horzOverflow="overflow" vert="horz" wrap="square" lIns="45719" tIns="45719" rIns="45719" bIns="45719" numCol="1" spcCol="38100" rtlCol="0" anchor="t" forceAA="0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lang="zh-CN" altLang="en-US" sz="1800" dirty="0">
                  <a:latin typeface="幼圆" panose="02010509060101010101" pitchFamily="49" charset="-122"/>
                  <a:ea typeface="幼圆" panose="02010509060101010101" pitchFamily="49" charset="-122"/>
                  <a:cs typeface="华文楷体" panose="02010600040101010101" pitchFamily="2" charset="-122"/>
                  <a:sym typeface="+mn-ea"/>
                </a:rPr>
                <a:t>铁轨下面垫上枕木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79450" y="4025680"/>
            <a:ext cx="5499735" cy="394038"/>
            <a:chOff x="1070" y="6324"/>
            <a:chExt cx="8661" cy="619"/>
          </a:xfrm>
        </p:grpSpPr>
        <p:sp>
          <p:nvSpPr>
            <p:cNvPr id="37893" name="Text Box 5"/>
            <p:cNvSpPr txBox="1"/>
            <p:nvPr/>
          </p:nvSpPr>
          <p:spPr>
            <a:xfrm>
              <a:off x="1070" y="6363"/>
              <a:ext cx="2914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800" b="1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减小压强的方法</a:t>
              </a:r>
            </a:p>
          </p:txBody>
        </p:sp>
        <p:sp>
          <p:nvSpPr>
            <p:cNvPr id="37898" name="Text Box 10"/>
            <p:cNvSpPr txBox="1"/>
            <p:nvPr/>
          </p:nvSpPr>
          <p:spPr>
            <a:xfrm>
              <a:off x="4222" y="6324"/>
              <a:ext cx="2225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dirty="0">
                  <a:solidFill>
                    <a:srgbClr val="3333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1.</a:t>
              </a:r>
              <a:r>
                <a:rPr lang="zh-CN" altLang="en-US" b="1" dirty="0">
                  <a:solidFill>
                    <a:srgbClr val="3333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减小压力</a:t>
              </a:r>
            </a:p>
          </p:txBody>
        </p:sp>
        <p:sp>
          <p:nvSpPr>
            <p:cNvPr id="37899" name="Text Box 11"/>
            <p:cNvSpPr txBox="1"/>
            <p:nvPr/>
          </p:nvSpPr>
          <p:spPr>
            <a:xfrm>
              <a:off x="6693" y="6324"/>
              <a:ext cx="3038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dirty="0">
                  <a:solidFill>
                    <a:srgbClr val="3333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2.</a:t>
              </a:r>
              <a:r>
                <a:rPr lang="zh-CN" altLang="en-US" b="1" dirty="0">
                  <a:solidFill>
                    <a:srgbClr val="3333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增大受力面积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7741609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17805" y="148958"/>
            <a:ext cx="5445125" cy="745426"/>
            <a:chOff x="447" y="350"/>
            <a:chExt cx="8575" cy="1171"/>
          </a:xfrm>
        </p:grpSpPr>
        <p:sp>
          <p:nvSpPr>
            <p:cNvPr id="12" name="Shape 108"/>
            <p:cNvSpPr/>
            <p:nvPr/>
          </p:nvSpPr>
          <p:spPr>
            <a:xfrm>
              <a:off x="515" y="422"/>
              <a:ext cx="1141" cy="1099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3" name="Shape 112"/>
            <p:cNvSpPr/>
            <p:nvPr/>
          </p:nvSpPr>
          <p:spPr>
            <a:xfrm>
              <a:off x="447" y="452"/>
              <a:ext cx="1275" cy="91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Helvetica"/>
                  <a:ea typeface="方正舒体" panose="02010601030101010101" pitchFamily="2" charset="-122"/>
                  <a:sym typeface="微软雅黑" panose="020B0503020204020204" charset="-122"/>
                </a:rPr>
                <a:t>3</a:t>
              </a: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879" y="350"/>
              <a:ext cx="2407" cy="822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 panose="020B0604020202020204"/>
                  <a:sym typeface="Arial" panose="020B0604020202020204"/>
                </a:rPr>
                <a:t>课堂小结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1669" y="1140"/>
              <a:ext cx="7353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grpSp>
        <p:nvGrpSpPr>
          <p:cNvPr id="24" name="组合 23"/>
          <p:cNvGrpSpPr/>
          <p:nvPr/>
        </p:nvGrpSpPr>
        <p:grpSpPr>
          <a:xfrm>
            <a:off x="1127125" y="1050344"/>
            <a:ext cx="6513830" cy="3746295"/>
            <a:chOff x="1775" y="1810"/>
            <a:chExt cx="10258" cy="5885"/>
          </a:xfrm>
        </p:grpSpPr>
        <p:sp>
          <p:nvSpPr>
            <p:cNvPr id="2" name="文本框 1"/>
            <p:cNvSpPr txBox="1">
              <a:spLocks noChangeArrowheads="1"/>
            </p:cNvSpPr>
            <p:nvPr/>
          </p:nvSpPr>
          <p:spPr bwMode="auto">
            <a:xfrm>
              <a:off x="1775" y="2631"/>
              <a:ext cx="810" cy="3197"/>
            </a:xfrm>
            <a:prstGeom prst="rect">
              <a:avLst/>
            </a:prstGeom>
            <a:gradFill>
              <a:gsLst>
                <a:gs pos="0">
                  <a:srgbClr val="FD96A5"/>
                </a:gs>
                <a:gs pos="100000">
                  <a:srgbClr val="FE6479"/>
                </a:gs>
              </a:gsLst>
              <a:lin scaled="1"/>
            </a:gradFill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R="0" algn="ctr" defTabSz="914400">
                <a:buClrTx/>
                <a:buSzTx/>
                <a:defRPr/>
              </a:pPr>
              <a:r>
                <a:rPr kumimoji="0" lang="zh-CN" altLang="en-US" sz="1800" b="1" kern="1200" cap="none" spc="0" normalizeH="0" baseline="0" noProof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压力的作用效果</a:t>
              </a:r>
            </a:p>
          </p:txBody>
        </p:sp>
        <p:sp>
          <p:nvSpPr>
            <p:cNvPr id="5" name="文本框 4"/>
            <p:cNvSpPr txBox="1">
              <a:spLocks noChangeArrowheads="1"/>
            </p:cNvSpPr>
            <p:nvPr/>
          </p:nvSpPr>
          <p:spPr bwMode="auto">
            <a:xfrm>
              <a:off x="3256" y="3300"/>
              <a:ext cx="5377" cy="5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defRPr/>
              </a:pPr>
              <a:r>
                <a:rPr kumimoji="0" lang="zh-CN" altLang="en-US" sz="1800" b="1" kern="1200" cap="none" spc="0" normalizeH="0" baseline="0" noProof="0"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影响压力作用效果的因素</a:t>
              </a:r>
            </a:p>
          </p:txBody>
        </p:sp>
        <p:sp>
          <p:nvSpPr>
            <p:cNvPr id="6" name="文本框 5"/>
            <p:cNvSpPr txBox="1">
              <a:spLocks noChangeArrowheads="1"/>
            </p:cNvSpPr>
            <p:nvPr/>
          </p:nvSpPr>
          <p:spPr bwMode="auto">
            <a:xfrm>
              <a:off x="3256" y="5572"/>
              <a:ext cx="2572" cy="5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defRPr/>
              </a:pPr>
              <a:r>
                <a:rPr kumimoji="0" lang="zh-CN" altLang="en-US" sz="1800" b="1" kern="1200" cap="none" spc="0" normalizeH="0" baseline="0" noProof="0"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压强</a:t>
              </a:r>
            </a:p>
          </p:txBody>
        </p:sp>
        <p:sp>
          <p:nvSpPr>
            <p:cNvPr id="8" name="文本框 7"/>
            <p:cNvSpPr txBox="1">
              <a:spLocks noChangeArrowheads="1"/>
            </p:cNvSpPr>
            <p:nvPr/>
          </p:nvSpPr>
          <p:spPr bwMode="auto">
            <a:xfrm>
              <a:off x="7857" y="2720"/>
              <a:ext cx="1229" cy="5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defRPr/>
              </a:pPr>
              <a:r>
                <a:rPr kumimoji="0" lang="zh-CN" altLang="en-US" sz="1800" b="1" kern="1200" cap="none" spc="0" normalizeH="0" baseline="0" noProof="0"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压力</a:t>
              </a:r>
            </a:p>
          </p:txBody>
        </p:sp>
        <p:sp>
          <p:nvSpPr>
            <p:cNvPr id="9" name="文本框 8"/>
            <p:cNvSpPr txBox="1">
              <a:spLocks noChangeArrowheads="1"/>
            </p:cNvSpPr>
            <p:nvPr/>
          </p:nvSpPr>
          <p:spPr bwMode="auto">
            <a:xfrm>
              <a:off x="7771" y="3848"/>
              <a:ext cx="2270" cy="5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defRPr/>
              </a:pPr>
              <a:r>
                <a:rPr kumimoji="0" lang="zh-CN" altLang="en-US" sz="1800" b="1" kern="1200" cap="none" spc="0" normalizeH="0" baseline="0" noProof="0"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受力面积</a:t>
              </a:r>
            </a:p>
          </p:txBody>
        </p:sp>
        <p:sp>
          <p:nvSpPr>
            <p:cNvPr id="10" name="AutoShape 14"/>
            <p:cNvSpPr/>
            <p:nvPr/>
          </p:nvSpPr>
          <p:spPr bwMode="auto">
            <a:xfrm>
              <a:off x="4526" y="4658"/>
              <a:ext cx="416" cy="2232"/>
            </a:xfrm>
            <a:prstGeom prst="leftBrace">
              <a:avLst>
                <a:gd name="adj1" fmla="val 70280"/>
                <a:gd name="adj2" fmla="val 50000"/>
              </a:avLst>
            </a:prstGeom>
            <a:noFill/>
            <a:ln w="19050">
              <a:solidFill>
                <a:srgbClr val="0D0D0D"/>
              </a:solidFill>
              <a:miter lim="800000"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  <p:sp>
          <p:nvSpPr>
            <p:cNvPr id="16" name="AutoShape 14"/>
            <p:cNvSpPr/>
            <p:nvPr/>
          </p:nvSpPr>
          <p:spPr bwMode="auto">
            <a:xfrm>
              <a:off x="7503" y="2944"/>
              <a:ext cx="268" cy="1292"/>
            </a:xfrm>
            <a:prstGeom prst="leftBrace">
              <a:avLst>
                <a:gd name="adj1" fmla="val 70168"/>
                <a:gd name="adj2" fmla="val 50000"/>
              </a:avLst>
            </a:prstGeom>
            <a:noFill/>
            <a:ln w="19050">
              <a:solidFill>
                <a:srgbClr val="0D0D0D"/>
              </a:solidFill>
              <a:miter lim="800000"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  <p:sp>
          <p:nvSpPr>
            <p:cNvPr id="17" name="AutoShape 14"/>
            <p:cNvSpPr/>
            <p:nvPr/>
          </p:nvSpPr>
          <p:spPr bwMode="auto">
            <a:xfrm>
              <a:off x="2766" y="2156"/>
              <a:ext cx="455" cy="3757"/>
            </a:xfrm>
            <a:prstGeom prst="leftBrace">
              <a:avLst>
                <a:gd name="adj1" fmla="val 69962"/>
                <a:gd name="adj2" fmla="val 50000"/>
              </a:avLst>
            </a:prstGeom>
            <a:noFill/>
            <a:ln w="19050">
              <a:solidFill>
                <a:srgbClr val="0D0D0D"/>
              </a:solidFill>
              <a:miter lim="800000"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  <p:sp>
          <p:nvSpPr>
            <p:cNvPr id="18" name="文本框 2"/>
            <p:cNvSpPr txBox="1">
              <a:spLocks noChangeArrowheads="1"/>
            </p:cNvSpPr>
            <p:nvPr/>
          </p:nvSpPr>
          <p:spPr bwMode="auto">
            <a:xfrm>
              <a:off x="3256" y="1810"/>
              <a:ext cx="8777" cy="5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defRPr/>
              </a:pPr>
              <a:r>
                <a:rPr kumimoji="0" lang="zh-CN" altLang="en-US" sz="1800" b="1" kern="1200" cap="none" spc="0" normalizeH="0" baseline="0" noProof="0"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压力</a:t>
              </a:r>
              <a:r>
                <a:rPr kumimoji="0" lang="en-US" altLang="zh-CN" sz="1800" b="1" kern="1200" cap="none" spc="0" normalizeH="0" baseline="0" noProof="0"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:</a:t>
              </a:r>
              <a:r>
                <a:rPr kumimoji="0" lang="zh-CN" altLang="en-US" sz="1800" b="1" kern="1200" cap="none" spc="0" normalizeH="0" baseline="0" noProof="0"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把垂直压在物体表面上的力叫做压力</a:t>
              </a:r>
            </a:p>
          </p:txBody>
        </p:sp>
        <p:sp>
          <p:nvSpPr>
            <p:cNvPr id="19" name="文本框 2"/>
            <p:cNvSpPr txBox="1">
              <a:spLocks noChangeArrowheads="1"/>
            </p:cNvSpPr>
            <p:nvPr/>
          </p:nvSpPr>
          <p:spPr bwMode="auto">
            <a:xfrm>
              <a:off x="5173" y="4338"/>
              <a:ext cx="6263" cy="12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R="0" defTabSz="914400">
                <a:lnSpc>
                  <a:spcPct val="125000"/>
                </a:lnSpc>
                <a:buClrTx/>
                <a:buSzTx/>
                <a:defRPr/>
              </a:pPr>
              <a:r>
                <a:rPr kumimoji="0" lang="zh-CN" altLang="en-US" sz="1800" b="1" kern="1200" cap="none" spc="0" normalizeH="0" baseline="0" noProof="0" dirty="0"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物体所受压力的大小与受力面积之比叫做压强</a:t>
              </a:r>
            </a:p>
          </p:txBody>
        </p:sp>
        <p:grpSp>
          <p:nvGrpSpPr>
            <p:cNvPr id="35852" name="Group 13"/>
            <p:cNvGrpSpPr/>
            <p:nvPr/>
          </p:nvGrpSpPr>
          <p:grpSpPr>
            <a:xfrm>
              <a:off x="5174" y="5833"/>
              <a:ext cx="2087" cy="1862"/>
              <a:chOff x="2947" y="2271"/>
              <a:chExt cx="912" cy="816"/>
            </a:xfrm>
          </p:grpSpPr>
          <p:sp>
            <p:nvSpPr>
              <p:cNvPr id="20" name="Rectangle 14"/>
              <p:cNvSpPr>
                <a:spLocks noChangeArrowheads="1"/>
              </p:cNvSpPr>
              <p:nvPr/>
            </p:nvSpPr>
            <p:spPr bwMode="auto">
              <a:xfrm>
                <a:off x="2947" y="2271"/>
                <a:ext cx="912" cy="81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endParaRPr>
              </a:p>
            </p:txBody>
          </p:sp>
          <p:sp>
            <p:nvSpPr>
              <p:cNvPr id="21" name="Text Box 15"/>
              <p:cNvSpPr txBox="1">
                <a:spLocks noChangeArrowheads="1"/>
              </p:cNvSpPr>
              <p:nvPr/>
            </p:nvSpPr>
            <p:spPr bwMode="auto">
              <a:xfrm>
                <a:off x="3114" y="2689"/>
                <a:ext cx="327" cy="2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marR="0" defTabSz="914400">
                  <a:buClrTx/>
                  <a:buSzTx/>
                  <a:defRPr/>
                </a:pPr>
                <a:r>
                  <a:rPr kumimoji="0" lang="en-US" altLang="zh-CN" sz="1800" b="1" i="1" kern="1200" cap="none" spc="0" normalizeH="0" baseline="0" noProof="0">
                    <a:latin typeface="华文楷体" panose="02010600040101010101" pitchFamily="2" charset="-122"/>
                    <a:ea typeface="华文楷体" panose="02010600040101010101" pitchFamily="2" charset="-122"/>
                    <a:cs typeface="+mn-cs"/>
                  </a:rPr>
                  <a:t>p=</a:t>
                </a:r>
                <a:r>
                  <a:rPr kumimoji="0" lang="en-US" altLang="zh-CN" sz="1800" b="1" i="1" kern="1200" cap="none" spc="0" normalizeH="0" baseline="0" noProof="0">
                    <a:solidFill>
                      <a:srgbClr val="3333FF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  <a:cs typeface="+mn-cs"/>
                  </a:rPr>
                  <a:t> </a:t>
                </a:r>
              </a:p>
            </p:txBody>
          </p:sp>
          <p:sp>
            <p:nvSpPr>
              <p:cNvPr id="22" name="Line 16"/>
              <p:cNvSpPr>
                <a:spLocks noChangeShapeType="1"/>
              </p:cNvSpPr>
              <p:nvPr/>
            </p:nvSpPr>
            <p:spPr bwMode="auto">
              <a:xfrm>
                <a:off x="3466" y="2816"/>
                <a:ext cx="33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35859" name="Text Box 17"/>
              <p:cNvSpPr txBox="1"/>
              <p:nvPr/>
            </p:nvSpPr>
            <p:spPr>
              <a:xfrm>
                <a:off x="3519" y="2508"/>
                <a:ext cx="188" cy="25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1800" b="1" i="1" dirty="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F</a:t>
                </a:r>
              </a:p>
            </p:txBody>
          </p:sp>
          <p:sp>
            <p:nvSpPr>
              <p:cNvPr id="35860" name="Text Box 18"/>
              <p:cNvSpPr txBox="1"/>
              <p:nvPr/>
            </p:nvSpPr>
            <p:spPr>
              <a:xfrm>
                <a:off x="3504" y="2831"/>
                <a:ext cx="188" cy="25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1800" b="1" i="1" dirty="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S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6385532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2" name="矩形 2"/>
          <p:cNvSpPr>
            <a:spLocks noChangeArrowheads="1"/>
          </p:cNvSpPr>
          <p:nvPr/>
        </p:nvSpPr>
        <p:spPr bwMode="auto">
          <a:xfrm>
            <a:off x="558800" y="1977192"/>
            <a:ext cx="8305800" cy="259084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fontAlgn="auto" latinLnBrk="0" hangingPunct="1">
              <a:lnSpc>
                <a:spcPct val="150000"/>
              </a:lnSpc>
            </a:pPr>
            <a:r>
              <a:rPr lang="en-US" altLang="zh-CN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2.</a:t>
            </a:r>
            <a:r>
              <a:rPr lang="zh-CN" altLang="zh-CN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一位同学在结冰的湖面上行走时，突然发现脚下的冰即将破裂，他应采取的措施是</a:t>
            </a:r>
            <a:r>
              <a:rPr lang="zh-CN" altLang="en-US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</a:t>
            </a:r>
            <a:r>
              <a:rPr lang="en-US" altLang="zh-CN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(    )</a:t>
            </a:r>
            <a:endParaRPr lang="zh-CN" altLang="zh-CN"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 eaLnBrk="1" fontAlgn="auto" latinLnBrk="0" hangingPunct="1">
              <a:lnSpc>
                <a:spcPct val="150000"/>
              </a:lnSpc>
            </a:pPr>
            <a:r>
              <a:rPr lang="en-US" altLang="zh-CN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A</a:t>
            </a:r>
            <a:r>
              <a:rPr lang="zh-CN" altLang="zh-CN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．站着不动大声求救</a:t>
            </a:r>
            <a:r>
              <a:rPr lang="zh-CN" altLang="en-US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    </a:t>
            </a:r>
          </a:p>
          <a:p>
            <a:pPr eaLnBrk="1" fontAlgn="auto" latinLnBrk="0" hangingPunct="1">
              <a:lnSpc>
                <a:spcPct val="150000"/>
              </a:lnSpc>
            </a:pPr>
            <a:r>
              <a:rPr lang="zh-CN" altLang="en-US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</a:t>
            </a:r>
            <a:r>
              <a:rPr lang="en-US" altLang="zh-CN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B</a:t>
            </a:r>
            <a:r>
              <a:rPr lang="zh-CN" altLang="zh-CN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．赶快跑向岸边</a:t>
            </a:r>
            <a:endParaRPr lang="zh-CN" altLang="en-US"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 eaLnBrk="1" fontAlgn="auto" latinLnBrk="0" hangingPunct="1">
              <a:lnSpc>
                <a:spcPct val="150000"/>
              </a:lnSpc>
            </a:pPr>
            <a:r>
              <a:rPr lang="zh-CN" altLang="en-US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</a:t>
            </a:r>
            <a:r>
              <a:rPr lang="en-US" altLang="zh-CN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C</a:t>
            </a:r>
            <a:r>
              <a:rPr lang="zh-CN" altLang="zh-CN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．就地趴伏在冰面上慢慢向岸边挪动</a:t>
            </a:r>
          </a:p>
          <a:p>
            <a:pPr eaLnBrk="1" fontAlgn="auto" latinLnBrk="0" hangingPunct="1">
              <a:lnSpc>
                <a:spcPct val="150000"/>
              </a:lnSpc>
            </a:pPr>
            <a:r>
              <a:rPr lang="zh-CN" altLang="en-US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</a:t>
            </a:r>
            <a:r>
              <a:rPr lang="en-US" altLang="zh-CN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D</a:t>
            </a:r>
            <a:r>
              <a:rPr lang="zh-CN" altLang="zh-CN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．立即改成单脚站立大声求救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558889" y="276728"/>
            <a:ext cx="1046831" cy="409631"/>
          </a:xfrm>
          <a:prstGeom prst="roundRect">
            <a:avLst/>
          </a:prstGeom>
          <a:solidFill>
            <a:srgbClr val="00B050"/>
          </a:solidFill>
          <a:ln w="12700" cap="flat">
            <a:noFill/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典例分析</a:t>
            </a:r>
            <a:endParaRPr kumimoji="0" lang="zh-CN" altLang="en-US" sz="18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16685" y="2497271"/>
            <a:ext cx="2638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fromWordArt="0" anchor="t" anchorCtr="0" forceAA="0" compatLnSpc="1">
            <a:spAutoFit/>
          </a:bodyPr>
          <a:lstStyle/>
          <a:p>
            <a:pPr lvl="0" algn="l" defTabSz="914400" latinLnBrk="1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幼圆" panose="02010509060101010101" pitchFamily="49" charset="-122"/>
                <a:sym typeface="+mn-ea"/>
              </a:rPr>
              <a:t>C</a:t>
            </a:r>
          </a:p>
        </p:txBody>
      </p:sp>
      <p:sp>
        <p:nvSpPr>
          <p:cNvPr id="143364" name="Text Box 6"/>
          <p:cNvSpPr txBox="1"/>
          <p:nvPr/>
        </p:nvSpPr>
        <p:spPr>
          <a:xfrm>
            <a:off x="558801" y="887381"/>
            <a:ext cx="7388225" cy="92430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1.</a:t>
            </a:r>
            <a:r>
              <a:rPr lang="zh-CN" altLang="en-US" sz="1800" dirty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一台机器对地面的压强是</a:t>
            </a:r>
            <a:r>
              <a:rPr lang="en-US" altLang="zh-CN" sz="1800" dirty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8×10</a:t>
            </a:r>
            <a:r>
              <a:rPr lang="en-US" altLang="zh-CN" sz="1800" baseline="30000" dirty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5</a:t>
            </a:r>
            <a:r>
              <a:rPr lang="en-US" altLang="zh-CN" sz="1800" dirty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Pa</a:t>
            </a:r>
            <a:r>
              <a:rPr lang="zh-CN" altLang="en-US" sz="1800" dirty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，它表示路面受力处每平方米的面积上受到的</a:t>
            </a:r>
            <a:r>
              <a:rPr lang="zh-CN" altLang="en-US" sz="1800" u="sng" dirty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               </a:t>
            </a:r>
            <a:r>
              <a:rPr lang="zh-CN" altLang="en-US" sz="1800" dirty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是</a:t>
            </a:r>
            <a:r>
              <a:rPr lang="zh-CN" altLang="en-US" sz="1800" u="sng" dirty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                      </a:t>
            </a:r>
            <a:r>
              <a:rPr lang="zh-CN" altLang="en-US" sz="1800" dirty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。</a:t>
            </a:r>
          </a:p>
        </p:txBody>
      </p:sp>
      <p:sp>
        <p:nvSpPr>
          <p:cNvPr id="11276" name="Text Box 12"/>
          <p:cNvSpPr txBox="1"/>
          <p:nvPr/>
        </p:nvSpPr>
        <p:spPr>
          <a:xfrm>
            <a:off x="2169796" y="1342530"/>
            <a:ext cx="700405" cy="3692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b="1" dirty="0">
                <a:solidFill>
                  <a:srgbClr val="FF33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压力</a:t>
            </a:r>
          </a:p>
        </p:txBody>
      </p:sp>
      <p:sp>
        <p:nvSpPr>
          <p:cNvPr id="11277" name="Text Box 13"/>
          <p:cNvSpPr txBox="1"/>
          <p:nvPr/>
        </p:nvSpPr>
        <p:spPr>
          <a:xfrm>
            <a:off x="4247198" y="1321842"/>
            <a:ext cx="1657350" cy="369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800" b="1" dirty="0">
                <a:solidFill>
                  <a:srgbClr val="FF33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8×10</a:t>
            </a:r>
            <a:r>
              <a:rPr lang="en-US" altLang="zh-CN" sz="1800" b="1" baseline="30000" dirty="0">
                <a:solidFill>
                  <a:srgbClr val="FF33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5</a:t>
            </a:r>
            <a:r>
              <a:rPr lang="en-US" altLang="zh-CN" sz="1800" b="1" dirty="0">
                <a:solidFill>
                  <a:srgbClr val="FF33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373158978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2" grpId="0"/>
      <p:bldP spid="5" grpId="0" bldLvl="0" animBg="1"/>
      <p:bldP spid="143364" grpId="0"/>
      <p:bldP spid="11276" grpId="0"/>
      <p:bldP spid="1127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360002" y="149121"/>
            <a:ext cx="1046831" cy="409631"/>
          </a:xfrm>
          <a:prstGeom prst="roundRect">
            <a:avLst/>
          </a:prstGeom>
          <a:solidFill>
            <a:srgbClr val="C00000"/>
          </a:solidFill>
          <a:ln w="12700" cap="flat">
            <a:noFill/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迁移训练</a:t>
            </a:r>
            <a:endParaRPr kumimoji="0" lang="zh-CN" altLang="en-US" sz="18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4391" name="Text Box 9"/>
          <p:cNvSpPr txBox="1"/>
          <p:nvPr/>
        </p:nvSpPr>
        <p:spPr>
          <a:xfrm>
            <a:off x="228601" y="685588"/>
            <a:ext cx="8282305" cy="2035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dirty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1.</a:t>
            </a:r>
            <a:r>
              <a:rPr lang="zh-CN" altLang="en-US" sz="1800" dirty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关于压力的产生，下列说法中不正确的是（     ）</a:t>
            </a:r>
          </a:p>
          <a:p>
            <a:pPr>
              <a:spcBef>
                <a:spcPct val="50000"/>
              </a:spcBef>
            </a:pPr>
            <a:r>
              <a:rPr lang="en-US" altLang="zh-CN" sz="1800" dirty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A.</a:t>
            </a:r>
            <a:r>
              <a:rPr lang="zh-CN" altLang="en-US" sz="1800" dirty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相互接触的物体之间没有压力                               </a:t>
            </a:r>
          </a:p>
          <a:p>
            <a:pPr>
              <a:spcBef>
                <a:spcPct val="50000"/>
              </a:spcBef>
            </a:pPr>
            <a:r>
              <a:rPr lang="en-US" altLang="zh-CN" sz="1800" dirty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B.</a:t>
            </a:r>
            <a:r>
              <a:rPr lang="zh-CN" altLang="en-US" sz="1800" dirty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接触的物体之间一定有压力                                   </a:t>
            </a:r>
          </a:p>
          <a:p>
            <a:pPr>
              <a:spcBef>
                <a:spcPct val="50000"/>
              </a:spcBef>
            </a:pPr>
            <a:r>
              <a:rPr lang="en-US" altLang="zh-CN" sz="1800" dirty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C.</a:t>
            </a:r>
            <a:r>
              <a:rPr lang="zh-CN" altLang="en-US" sz="1800" dirty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压力能够改变物体的运动状态                                       </a:t>
            </a:r>
          </a:p>
          <a:p>
            <a:pPr>
              <a:spcBef>
                <a:spcPct val="50000"/>
              </a:spcBef>
            </a:pPr>
            <a:r>
              <a:rPr lang="en-US" altLang="zh-CN" sz="1800" dirty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D.</a:t>
            </a:r>
            <a:r>
              <a:rPr lang="zh-CN" altLang="en-US" sz="1800" dirty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有的压力是由于物体受重力的作用产生的，而有的压力与物体的重力无关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115560" y="685589"/>
            <a:ext cx="24782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B</a:t>
            </a:r>
            <a:endParaRPr kumimoji="0" lang="en-US" altLang="zh-CN" sz="24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</p:txBody>
      </p:sp>
      <p:sp>
        <p:nvSpPr>
          <p:cNvPr id="143365" name="Text Box 7"/>
          <p:cNvSpPr txBox="1"/>
          <p:nvPr/>
        </p:nvSpPr>
        <p:spPr>
          <a:xfrm>
            <a:off x="228601" y="2814284"/>
            <a:ext cx="8408035" cy="92430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fontAlgn="auto" latinLnBrk="0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1800" dirty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2.</a:t>
            </a:r>
            <a:r>
              <a:rPr lang="zh-CN" altLang="en-US" sz="1800" dirty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用</a:t>
            </a:r>
            <a:r>
              <a:rPr lang="en-US" altLang="zh-CN" sz="1800" dirty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20N</a:t>
            </a:r>
            <a:r>
              <a:rPr lang="zh-CN" altLang="en-US" sz="1800" dirty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的水平推力将重</a:t>
            </a:r>
            <a:r>
              <a:rPr lang="en-US" altLang="zh-CN" sz="1800" dirty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50N</a:t>
            </a:r>
            <a:r>
              <a:rPr lang="zh-CN" altLang="en-US" sz="1800" dirty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的木块按在竖直墙壁上，墙受到的压力是</a:t>
            </a:r>
            <a:r>
              <a:rPr lang="zh-CN" altLang="en-US" sz="1800" u="sng" dirty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       </a:t>
            </a:r>
            <a:r>
              <a:rPr lang="en-US" altLang="zh-CN" sz="1800" dirty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N</a:t>
            </a:r>
            <a:r>
              <a:rPr lang="zh-CN" altLang="en-US" sz="1800" dirty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，若物体与墙壁的接触面积为</a:t>
            </a:r>
            <a:r>
              <a:rPr lang="en-US" altLang="zh-CN" sz="1800" dirty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100cm</a:t>
            </a:r>
            <a:r>
              <a:rPr lang="en-US" altLang="zh-CN" sz="1800" baseline="30000" dirty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2</a:t>
            </a:r>
            <a:r>
              <a:rPr lang="zh-CN" altLang="en-US" sz="1800" dirty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，墙壁受到的压强是</a:t>
            </a:r>
            <a:r>
              <a:rPr lang="zh-CN" altLang="en-US" sz="1800" u="sng" dirty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                </a:t>
            </a:r>
            <a:r>
              <a:rPr lang="zh-CN" altLang="en-US" sz="1800" dirty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。</a:t>
            </a:r>
          </a:p>
        </p:txBody>
      </p:sp>
      <p:sp>
        <p:nvSpPr>
          <p:cNvPr id="11279" name="Text Box 15"/>
          <p:cNvSpPr txBox="1"/>
          <p:nvPr/>
        </p:nvSpPr>
        <p:spPr>
          <a:xfrm>
            <a:off x="7374891" y="2888445"/>
            <a:ext cx="720725" cy="369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800" b="1" dirty="0">
                <a:solidFill>
                  <a:srgbClr val="FF33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20</a:t>
            </a:r>
          </a:p>
        </p:txBody>
      </p:sp>
      <p:sp>
        <p:nvSpPr>
          <p:cNvPr id="11280" name="Text Box 16"/>
          <p:cNvSpPr txBox="1"/>
          <p:nvPr/>
        </p:nvSpPr>
        <p:spPr>
          <a:xfrm>
            <a:off x="6018849" y="3318131"/>
            <a:ext cx="1584325" cy="39976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rgbClr val="FF33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2000Pa</a:t>
            </a:r>
          </a:p>
        </p:txBody>
      </p:sp>
    </p:spTree>
    <p:extLst>
      <p:ext uri="{BB962C8B-B14F-4D97-AF65-F5344CB8AC3E}">
        <p14:creationId xmlns:p14="http://schemas.microsoft.com/office/powerpoint/2010/main" val="328473998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4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91" grpId="0"/>
      <p:bldP spid="2" grpId="0" animBg="1"/>
      <p:bldP spid="143365" grpId="0"/>
      <p:bldP spid="11279" grpId="0"/>
      <p:bldP spid="1128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13030" y="133680"/>
            <a:ext cx="5445125" cy="699593"/>
            <a:chOff x="447" y="473"/>
            <a:chExt cx="8575" cy="1099"/>
          </a:xfrm>
        </p:grpSpPr>
        <p:sp>
          <p:nvSpPr>
            <p:cNvPr id="11" name="Shape 108"/>
            <p:cNvSpPr/>
            <p:nvPr/>
          </p:nvSpPr>
          <p:spPr>
            <a:xfrm>
              <a:off x="515" y="473"/>
              <a:ext cx="1141" cy="1099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2" name="Shape 112"/>
            <p:cNvSpPr/>
            <p:nvPr/>
          </p:nvSpPr>
          <p:spPr>
            <a:xfrm>
              <a:off x="447" y="537"/>
              <a:ext cx="1275" cy="91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Helvetica"/>
                  <a:ea typeface="方正舒体" panose="02010601030101010101" pitchFamily="2" charset="-122"/>
                  <a:sym typeface="微软雅黑" panose="020B0503020204020204" charset="-122"/>
                </a:rPr>
                <a:t>2</a:t>
              </a: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896" y="537"/>
              <a:ext cx="2407" cy="822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 panose="020B0604020202020204"/>
                  <a:sym typeface="Arial" panose="020B0604020202020204"/>
                </a:rPr>
                <a:t>课堂活动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1669" y="1310"/>
              <a:ext cx="7353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20482" name="Text Box 3"/>
          <p:cNvSpPr txBox="1">
            <a:spLocks noChangeArrowheads="1"/>
          </p:cNvSpPr>
          <p:nvPr/>
        </p:nvSpPr>
        <p:spPr bwMode="auto">
          <a:xfrm>
            <a:off x="1683385" y="832954"/>
            <a:ext cx="4419600" cy="369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b="1">
                <a:latin typeface="华文楷体" panose="02010600040101010101" pitchFamily="2" charset="-122"/>
                <a:ea typeface="华文楷体" panose="02010600040101010101" pitchFamily="2" charset="-122"/>
              </a:rPr>
              <a:t>观察下面各力你能发现什么共同特点吗？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34670" y="1373722"/>
            <a:ext cx="2343150" cy="1902713"/>
            <a:chOff x="842" y="2158"/>
            <a:chExt cx="3690" cy="2989"/>
          </a:xfrm>
        </p:grpSpPr>
        <p:pic>
          <p:nvPicPr>
            <p:cNvPr id="129037" name="图片 129036" descr="1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842" y="2158"/>
              <a:ext cx="3690" cy="2989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7" name="组合 56"/>
            <p:cNvGrpSpPr/>
            <p:nvPr/>
          </p:nvGrpSpPr>
          <p:grpSpPr>
            <a:xfrm>
              <a:off x="2567" y="3088"/>
              <a:ext cx="340" cy="1328"/>
              <a:chOff x="2567" y="3296"/>
              <a:chExt cx="340" cy="1328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2567" y="3296"/>
                <a:ext cx="167" cy="816"/>
              </a:xfrm>
              <a:prstGeom prst="ellipse">
                <a:avLst/>
              </a:prstGeom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n w="12700" cap="flat">
                <a:solidFill>
                  <a:srgbClr val="BBE0E3"/>
                </a:solidFill>
                <a:prstDash val="solid"/>
                <a:miter lim="800000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vertOverflow="overflow" horzOverflow="overflow" vert="horz" wrap="square" lIns="45719" tIns="45719" rIns="45719" bIns="45719" numCol="1" spcCol="38100" rtlCol="0" anchor="ctr" forceAA="0">
                <a:spAutoFit/>
              </a:bodyPr>
              <a:lstStyle/>
              <a:p>
                <a: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endParaRPr>
              </a:p>
            </p:txBody>
          </p:sp>
          <p:cxnSp>
            <p:nvCxnSpPr>
              <p:cNvPr id="44" name="直接箭头连接符 43"/>
              <p:cNvCxnSpPr>
                <a:stCxn id="6" idx="4"/>
              </p:cNvCxnSpPr>
              <p:nvPr/>
            </p:nvCxnSpPr>
            <p:spPr>
              <a:xfrm>
                <a:off x="2651" y="4112"/>
                <a:ext cx="0" cy="512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arrow" w="med" len="med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50" name="组合 49"/>
              <p:cNvGrpSpPr/>
              <p:nvPr/>
            </p:nvGrpSpPr>
            <p:grpSpPr>
              <a:xfrm>
                <a:off x="2657" y="3682"/>
                <a:ext cx="250" cy="292"/>
                <a:chOff x="3024" y="5622"/>
                <a:chExt cx="300" cy="316"/>
              </a:xfrm>
            </p:grpSpPr>
            <p:cxnSp>
              <p:nvCxnSpPr>
                <p:cNvPr id="48" name="直接连接符 47"/>
                <p:cNvCxnSpPr/>
                <p:nvPr/>
              </p:nvCxnSpPr>
              <p:spPr>
                <a:xfrm>
                  <a:off x="3024" y="5922"/>
                  <a:ext cx="300" cy="0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直接连接符 48"/>
                <p:cNvCxnSpPr/>
                <p:nvPr/>
              </p:nvCxnSpPr>
              <p:spPr>
                <a:xfrm flipH="1" flipV="1">
                  <a:off x="3291" y="5622"/>
                  <a:ext cx="1" cy="316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3" name="组合 2"/>
          <p:cNvGrpSpPr/>
          <p:nvPr/>
        </p:nvGrpSpPr>
        <p:grpSpPr>
          <a:xfrm>
            <a:off x="3311525" y="1500400"/>
            <a:ext cx="2520950" cy="1504219"/>
            <a:chOff x="5215" y="2357"/>
            <a:chExt cx="3970" cy="2363"/>
          </a:xfrm>
        </p:grpSpPr>
        <p:grpSp>
          <p:nvGrpSpPr>
            <p:cNvPr id="4" name="Group 26"/>
            <p:cNvGrpSpPr/>
            <p:nvPr/>
          </p:nvGrpSpPr>
          <p:grpSpPr>
            <a:xfrm>
              <a:off x="5215" y="2357"/>
              <a:ext cx="3970" cy="2346"/>
              <a:chOff x="2188" y="2430"/>
              <a:chExt cx="1588" cy="681"/>
            </a:xfrm>
          </p:grpSpPr>
          <p:sp>
            <p:nvSpPr>
              <p:cNvPr id="16406" name="AutoShape 27" descr="白色大理石"/>
              <p:cNvSpPr/>
              <p:nvPr/>
            </p:nvSpPr>
            <p:spPr>
              <a:xfrm>
                <a:off x="2188" y="2430"/>
                <a:ext cx="1588" cy="681"/>
              </a:xfrm>
              <a:prstGeom prst="rtTriangle">
                <a:avLst/>
              </a:prstGeom>
              <a:blipFill rotWithShape="1">
                <a:blip r:embed="rId5" cstate="print"/>
              </a:blip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1800" dirty="0"/>
              </a:p>
            </p:txBody>
          </p:sp>
          <p:sp>
            <p:nvSpPr>
              <p:cNvPr id="16407" name="Rectangle 28" descr="栎木"/>
              <p:cNvSpPr/>
              <p:nvPr/>
            </p:nvSpPr>
            <p:spPr>
              <a:xfrm rot="1873068">
                <a:off x="2823" y="2475"/>
                <a:ext cx="318" cy="272"/>
              </a:xfrm>
              <a:prstGeom prst="rect">
                <a:avLst/>
              </a:prstGeom>
              <a:blipFill rotWithShape="1">
                <a:blip r:embed="rId6" cstate="print"/>
              </a:blipFill>
              <a:ln w="9525">
                <a:noFill/>
              </a:ln>
            </p:spPr>
            <p:txBody>
              <a:bodyPr wrap="none" anchor="ctr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1800" dirty="0"/>
              </a:p>
            </p:txBody>
          </p:sp>
        </p:grpSp>
        <p:sp>
          <p:nvSpPr>
            <p:cNvPr id="7" name="椭圆 6"/>
            <p:cNvSpPr/>
            <p:nvPr/>
          </p:nvSpPr>
          <p:spPr>
            <a:xfrm>
              <a:off x="6870" y="2986"/>
              <a:ext cx="167" cy="816"/>
            </a:xfrm>
            <a:prstGeom prst="ellipse">
              <a:avLst/>
            </a:prstGeom>
            <a:gradFill>
              <a:gsLst>
                <a:gs pos="0">
                  <a:srgbClr val="FE4444"/>
                </a:gs>
                <a:gs pos="100000">
                  <a:srgbClr val="832B2B"/>
                </a:gs>
              </a:gsLst>
              <a:lin scaled="0"/>
            </a:gradFill>
            <a:ln w="12700" cap="flat">
              <a:solidFill>
                <a:srgbClr val="BBE0E3"/>
              </a:solidFill>
              <a:prstDash val="solid"/>
              <a:miter lim="8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vertOverflow="overflow" horzOverflow="overflow" vert="horz" wrap="square" lIns="45719" tIns="45719" rIns="45719" bIns="45719" numCol="1" spcCol="38100" rtlCol="0" anchor="ctr" forceAA="0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  <p:grpSp>
          <p:nvGrpSpPr>
            <p:cNvPr id="34" name="Group 26"/>
            <p:cNvGrpSpPr/>
            <p:nvPr/>
          </p:nvGrpSpPr>
          <p:grpSpPr>
            <a:xfrm>
              <a:off x="5215" y="2374"/>
              <a:ext cx="3970" cy="2346"/>
              <a:chOff x="2188" y="2430"/>
              <a:chExt cx="1588" cy="681"/>
            </a:xfrm>
          </p:grpSpPr>
          <p:sp>
            <p:nvSpPr>
              <p:cNvPr id="35" name="AutoShape 27" descr="白色大理石"/>
              <p:cNvSpPr/>
              <p:nvPr/>
            </p:nvSpPr>
            <p:spPr>
              <a:xfrm>
                <a:off x="2188" y="2430"/>
                <a:ext cx="1588" cy="681"/>
              </a:xfrm>
              <a:prstGeom prst="rtTriangle">
                <a:avLst/>
              </a:prstGeom>
              <a:blipFill rotWithShape="1">
                <a:blip r:embed="rId5" cstate="print"/>
              </a:blip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1800" dirty="0"/>
              </a:p>
            </p:txBody>
          </p:sp>
          <p:sp>
            <p:nvSpPr>
              <p:cNvPr id="36" name="Rectangle 28" descr="栎木"/>
              <p:cNvSpPr/>
              <p:nvPr/>
            </p:nvSpPr>
            <p:spPr>
              <a:xfrm rot="1873068">
                <a:off x="2823" y="2475"/>
                <a:ext cx="318" cy="272"/>
              </a:xfrm>
              <a:prstGeom prst="rect">
                <a:avLst/>
              </a:prstGeom>
              <a:blipFill rotWithShape="1">
                <a:blip r:embed="rId6" cstate="print"/>
              </a:blipFill>
              <a:ln w="9525">
                <a:noFill/>
              </a:ln>
            </p:spPr>
            <p:txBody>
              <a:bodyPr wrap="none" anchor="ctr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1800" dirty="0"/>
              </a:p>
            </p:txBody>
          </p:sp>
        </p:grpSp>
        <p:sp>
          <p:nvSpPr>
            <p:cNvPr id="37" name="椭圆 36"/>
            <p:cNvSpPr/>
            <p:nvPr/>
          </p:nvSpPr>
          <p:spPr>
            <a:xfrm>
              <a:off x="6870" y="3003"/>
              <a:ext cx="167" cy="816"/>
            </a:xfrm>
            <a:prstGeom prst="ellipse">
              <a:avLst/>
            </a:prstGeom>
            <a:gradFill>
              <a:gsLst>
                <a:gs pos="0">
                  <a:srgbClr val="FE4444"/>
                </a:gs>
                <a:gs pos="100000">
                  <a:srgbClr val="832B2B"/>
                </a:gs>
              </a:gsLst>
              <a:lin scaled="0"/>
            </a:gradFill>
            <a:ln w="12700" cap="flat">
              <a:solidFill>
                <a:srgbClr val="BBE0E3"/>
              </a:solidFill>
              <a:prstDash val="solid"/>
              <a:miter lim="8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vertOverflow="overflow" horzOverflow="overflow" vert="horz" wrap="square" lIns="45719" tIns="45719" rIns="45719" bIns="45719" numCol="1" spcCol="38100" rtlCol="0" anchor="ctr" forceAA="0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  <p:grpSp>
          <p:nvGrpSpPr>
            <p:cNvPr id="38" name="Group 26"/>
            <p:cNvGrpSpPr/>
            <p:nvPr/>
          </p:nvGrpSpPr>
          <p:grpSpPr>
            <a:xfrm>
              <a:off x="5215" y="2374"/>
              <a:ext cx="3970" cy="2346"/>
              <a:chOff x="2188" y="2430"/>
              <a:chExt cx="1588" cy="681"/>
            </a:xfrm>
          </p:grpSpPr>
          <p:sp>
            <p:nvSpPr>
              <p:cNvPr id="39" name="AutoShape 27" descr="白色大理石"/>
              <p:cNvSpPr/>
              <p:nvPr/>
            </p:nvSpPr>
            <p:spPr>
              <a:xfrm>
                <a:off x="2188" y="2430"/>
                <a:ext cx="1588" cy="681"/>
              </a:xfrm>
              <a:prstGeom prst="rtTriangle">
                <a:avLst/>
              </a:prstGeom>
              <a:blipFill rotWithShape="1">
                <a:blip r:embed="rId5" cstate="print"/>
              </a:blip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1800" dirty="0"/>
              </a:p>
            </p:txBody>
          </p:sp>
          <p:sp>
            <p:nvSpPr>
              <p:cNvPr id="40" name="Rectangle 28" descr="栎木"/>
              <p:cNvSpPr/>
              <p:nvPr/>
            </p:nvSpPr>
            <p:spPr>
              <a:xfrm rot="1873068">
                <a:off x="2823" y="2475"/>
                <a:ext cx="318" cy="272"/>
              </a:xfrm>
              <a:prstGeom prst="rect">
                <a:avLst/>
              </a:prstGeom>
              <a:blipFill rotWithShape="1">
                <a:blip r:embed="rId6" cstate="print"/>
              </a:blipFill>
              <a:ln w="9525">
                <a:noFill/>
              </a:ln>
            </p:spPr>
            <p:txBody>
              <a:bodyPr wrap="none" anchor="ctr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1800" dirty="0"/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6424" y="2983"/>
              <a:ext cx="684" cy="1248"/>
              <a:chOff x="6424" y="3191"/>
              <a:chExt cx="684" cy="1248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6870" y="3191"/>
                <a:ext cx="152" cy="816"/>
              </a:xfrm>
              <a:prstGeom prst="ellipse">
                <a:avLst/>
              </a:prstGeom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n w="12700" cap="flat">
                <a:solidFill>
                  <a:srgbClr val="BBE0E3"/>
                </a:solidFill>
                <a:prstDash val="solid"/>
                <a:miter lim="800000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vertOverflow="overflow" horzOverflow="overflow" vert="horz" wrap="square" lIns="45719" tIns="45719" rIns="45719" bIns="45719" numCol="1" spcCol="38100" rtlCol="0" anchor="ctr" forceAA="0">
                <a:spAutoFit/>
              </a:bodyPr>
              <a:lstStyle/>
              <a:p>
                <a: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endParaRPr>
              </a:p>
            </p:txBody>
          </p:sp>
          <p:cxnSp>
            <p:nvCxnSpPr>
              <p:cNvPr id="45" name="直接箭头连接符 44"/>
              <p:cNvCxnSpPr/>
              <p:nvPr/>
            </p:nvCxnSpPr>
            <p:spPr>
              <a:xfrm flipH="1">
                <a:off x="6424" y="3614"/>
                <a:ext cx="514" cy="825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arrow" w="med" len="med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51" name="组合 50"/>
              <p:cNvGrpSpPr/>
              <p:nvPr/>
            </p:nvGrpSpPr>
            <p:grpSpPr>
              <a:xfrm rot="1860000">
                <a:off x="6858" y="3654"/>
                <a:ext cx="250" cy="292"/>
                <a:chOff x="3024" y="5622"/>
                <a:chExt cx="300" cy="316"/>
              </a:xfrm>
            </p:grpSpPr>
            <p:cxnSp>
              <p:nvCxnSpPr>
                <p:cNvPr id="52" name="直接连接符 51"/>
                <p:cNvCxnSpPr/>
                <p:nvPr/>
              </p:nvCxnSpPr>
              <p:spPr>
                <a:xfrm>
                  <a:off x="3024" y="5922"/>
                  <a:ext cx="300" cy="0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52"/>
                <p:cNvCxnSpPr/>
                <p:nvPr/>
              </p:nvCxnSpPr>
              <p:spPr>
                <a:xfrm flipH="1" flipV="1">
                  <a:off x="3291" y="5622"/>
                  <a:ext cx="1" cy="316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5" name="组合 4"/>
          <p:cNvGrpSpPr/>
          <p:nvPr/>
        </p:nvGrpSpPr>
        <p:grpSpPr>
          <a:xfrm>
            <a:off x="6158865" y="1373722"/>
            <a:ext cx="2471420" cy="1665272"/>
            <a:chOff x="9699" y="2158"/>
            <a:chExt cx="3892" cy="2616"/>
          </a:xfrm>
        </p:grpSpPr>
        <p:graphicFrame>
          <p:nvGraphicFramePr>
            <p:cNvPr id="129026" name="对象 129025"/>
            <p:cNvGraphicFramePr>
              <a:graphicFrameLocks/>
            </p:cNvGraphicFramePr>
            <p:nvPr/>
          </p:nvGraphicFramePr>
          <p:xfrm>
            <a:off x="9699" y="2158"/>
            <a:ext cx="3892" cy="26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2" r:id="rId7" imgW="5609524" imgH="3685714" progId="PBrush">
                    <p:embed/>
                  </p:oleObj>
                </mc:Choice>
                <mc:Fallback>
                  <p:oleObj r:id="rId7" imgW="5609524" imgH="3685714" progId="PBrush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E0E4E0"/>
                            </a:clrFrom>
                            <a:clrTo>
                              <a:srgbClr val="E0E4E0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699" y="2158"/>
                          <a:ext cx="3892" cy="261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59" name="组合 58"/>
            <p:cNvGrpSpPr/>
            <p:nvPr/>
          </p:nvGrpSpPr>
          <p:grpSpPr>
            <a:xfrm>
              <a:off x="9836" y="2477"/>
              <a:ext cx="994" cy="816"/>
              <a:chOff x="9836" y="2685"/>
              <a:chExt cx="994" cy="816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0717" y="2685"/>
                <a:ext cx="113" cy="816"/>
              </a:xfrm>
              <a:prstGeom prst="ellipse">
                <a:avLst/>
              </a:prstGeom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n w="12700" cap="flat">
                <a:solidFill>
                  <a:srgbClr val="BBE0E3"/>
                </a:solidFill>
                <a:prstDash val="solid"/>
                <a:miter lim="800000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vertOverflow="overflow" horzOverflow="overflow" vert="horz" wrap="square" lIns="45719" tIns="45719" rIns="45719" bIns="45719" numCol="1" spcCol="38100" rtlCol="0" anchor="ctr" forceAA="0">
                <a:spAutoFit/>
              </a:bodyPr>
              <a:lstStyle/>
              <a:p>
                <a: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endParaRPr>
              </a:p>
            </p:txBody>
          </p:sp>
          <p:cxnSp>
            <p:nvCxnSpPr>
              <p:cNvPr id="46" name="直接箭头连接符 45"/>
              <p:cNvCxnSpPr/>
              <p:nvPr/>
            </p:nvCxnSpPr>
            <p:spPr>
              <a:xfrm flipH="1">
                <a:off x="9836" y="3088"/>
                <a:ext cx="933" cy="18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arrow" w="med" len="med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54" name="组合 53"/>
              <p:cNvGrpSpPr/>
              <p:nvPr/>
            </p:nvGrpSpPr>
            <p:grpSpPr>
              <a:xfrm rot="5400000">
                <a:off x="10509" y="3058"/>
                <a:ext cx="250" cy="292"/>
                <a:chOff x="3024" y="5622"/>
                <a:chExt cx="300" cy="316"/>
              </a:xfrm>
            </p:grpSpPr>
            <p:cxnSp>
              <p:nvCxnSpPr>
                <p:cNvPr id="55" name="直接连接符 54"/>
                <p:cNvCxnSpPr/>
                <p:nvPr/>
              </p:nvCxnSpPr>
              <p:spPr>
                <a:xfrm>
                  <a:off x="3024" y="5922"/>
                  <a:ext cx="300" cy="0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直接连接符 55"/>
                <p:cNvCxnSpPr/>
                <p:nvPr/>
              </p:nvCxnSpPr>
              <p:spPr>
                <a:xfrm flipH="1" flipV="1">
                  <a:off x="3291" y="5622"/>
                  <a:ext cx="1" cy="316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60" name="文本框 59"/>
          <p:cNvSpPr txBox="1"/>
          <p:nvPr/>
        </p:nvSpPr>
        <p:spPr>
          <a:xfrm>
            <a:off x="534671" y="3276436"/>
            <a:ext cx="2611755" cy="47806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>
              <a:lnSpc>
                <a:spcPct val="140000"/>
              </a:lnSpc>
              <a:buNone/>
            </a:pPr>
            <a:r>
              <a:rPr lang="zh-CN" altLang="en-US" sz="1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杯子</a:t>
            </a:r>
            <a:r>
              <a:rPr lang="zh-CN" altLang="en-US" sz="1800" b="1" dirty="0">
                <a:solidFill>
                  <a:srgbClr val="FF33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垂直</a:t>
            </a:r>
            <a:r>
              <a:rPr lang="zh-CN" altLang="en-US" sz="18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压在桌面上的力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华文楷体" panose="02010600040101010101" pitchFamily="2" charset="-122"/>
              <a:ea typeface="华文楷体" panose="02010600040101010101" pitchFamily="2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534671" y="3754501"/>
            <a:ext cx="2611755" cy="47806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>
              <a:lnSpc>
                <a:spcPct val="140000"/>
              </a:lnSpc>
              <a:buNone/>
            </a:pPr>
            <a:r>
              <a:rPr lang="zh-CN" altLang="en-US" sz="1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木块</a:t>
            </a:r>
            <a:r>
              <a:rPr lang="zh-CN" altLang="en-US" sz="18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垂直</a:t>
            </a:r>
            <a:r>
              <a:rPr lang="zh-CN" altLang="en-US" sz="18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压在斜面上的力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华文楷体" panose="02010600040101010101" pitchFamily="2" charset="-122"/>
              <a:ea typeface="华文楷体" panose="02010600040101010101" pitchFamily="2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544831" y="4352242"/>
            <a:ext cx="2611755" cy="36793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图钉</a:t>
            </a:r>
            <a:r>
              <a:rPr lang="zh-CN" altLang="en-US" sz="1800" b="1" dirty="0">
                <a:solidFill>
                  <a:srgbClr val="EF0FBD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垂直</a:t>
            </a:r>
            <a:r>
              <a:rPr lang="zh-CN" altLang="en-US" sz="18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压在墙面上的力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华文楷体" panose="02010600040101010101" pitchFamily="2" charset="-122"/>
              <a:ea typeface="华文楷体" panose="02010600040101010101" pitchFamily="2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54276" name="AutoShape 4"/>
          <p:cNvSpPr/>
          <p:nvPr/>
        </p:nvSpPr>
        <p:spPr>
          <a:xfrm>
            <a:off x="3136265" y="3521515"/>
            <a:ext cx="381000" cy="1052890"/>
          </a:xfrm>
          <a:prstGeom prst="rightBrace">
            <a:avLst>
              <a:gd name="adj1" fmla="val 35000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63" name="文本框 62"/>
          <p:cNvSpPr txBox="1"/>
          <p:nvPr/>
        </p:nvSpPr>
        <p:spPr>
          <a:xfrm>
            <a:off x="3601720" y="3825797"/>
            <a:ext cx="2862320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dirty="0">
                <a:gradFill>
                  <a:gsLst>
                    <a:gs pos="0">
                      <a:srgbClr val="FD96A5"/>
                    </a:gs>
                    <a:gs pos="100000">
                      <a:srgbClr val="FE6479"/>
                    </a:gs>
                  </a:gsLst>
                  <a:lin scaled="1"/>
                </a:gradFill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垂直</a:t>
            </a:r>
            <a:r>
              <a:rPr lang="zh-CN" altLang="en-US" sz="1800" dirty="0">
                <a:solidFill>
                  <a:schemeClr val="tx1"/>
                </a:solidFill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作用在</a:t>
            </a:r>
            <a:r>
              <a:rPr lang="zh-CN" altLang="en-US" sz="1800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物体表面上</a:t>
            </a:r>
            <a:r>
              <a:rPr lang="zh-CN" altLang="en-US" sz="1800" dirty="0">
                <a:solidFill>
                  <a:schemeClr val="tx1"/>
                </a:solidFill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的力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Times New Roman" panose="02020603050405020304" pitchFamily="18" charset="0"/>
              <a:ea typeface="华文行楷" panose="02010800040101010101" pitchFamily="2" charset="-122"/>
              <a:cs typeface="Arial" panose="020B0604020202020204"/>
              <a:sym typeface="+mn-ea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6435090" y="3825797"/>
            <a:ext cx="784828" cy="369330"/>
          </a:xfrm>
          <a:prstGeom prst="rect">
            <a:avLst/>
          </a:prstGeom>
          <a:gradFill>
            <a:gsLst>
              <a:gs pos="0">
                <a:srgbClr val="D6613F"/>
              </a:gs>
              <a:gs pos="100000">
                <a:srgbClr val="8E3A1D"/>
              </a:gs>
            </a:gsLst>
            <a:lin scaled="1"/>
          </a:gradFill>
          <a:ln w="28575" cap="flat">
            <a:solidFill>
              <a:schemeClr val="bg1"/>
            </a:solidFill>
            <a:miter lim="400000"/>
          </a:ln>
          <a:effectLst>
            <a:glow rad="101600">
              <a:srgbClr val="00B050">
                <a:alpha val="40000"/>
              </a:srgb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叫压力</a:t>
            </a:r>
            <a:endParaRPr kumimoji="0" lang="zh-CN" altLang="en-US" sz="18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74209043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60" grpId="0" animBg="1"/>
      <p:bldP spid="61" grpId="0" animBg="1"/>
      <p:bldP spid="62" grpId="0" animBg="1"/>
      <p:bldP spid="54276" grpId="0" animBg="1"/>
      <p:bldP spid="63" grpId="0" animBg="1"/>
      <p:bldP spid="6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13105" y="361573"/>
            <a:ext cx="1477325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压力的作用点</a:t>
            </a:r>
            <a:endParaRPr kumimoji="0" lang="zh-CN" altLang="en-US" sz="18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64106" y="361573"/>
            <a:ext cx="2153285" cy="36793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在被压物体的表面上</a:t>
            </a:r>
            <a:endParaRPr kumimoji="0" lang="zh-CN" altLang="en-US" sz="18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华文楷体" panose="02010600040101010101" pitchFamily="2" charset="-122"/>
              <a:ea typeface="华文楷体" panose="02010600040101010101" pitchFamily="2" charset="-122"/>
              <a:cs typeface="Arial" panose="020B0604020202020204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1705" y="946582"/>
            <a:ext cx="1246493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压力的方向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64106" y="976501"/>
            <a:ext cx="5812155" cy="64548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可以向各个方向，但一定垂直于受力物体的表面且指向受力物体的内部</a:t>
            </a:r>
            <a:endParaRPr kumimoji="0" lang="zh-CN" altLang="en-US" sz="18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华文楷体" panose="02010600040101010101" pitchFamily="2" charset="-122"/>
              <a:ea typeface="华文楷体" panose="02010600040101010101" pitchFamily="2" charset="-122"/>
              <a:cs typeface="Arial" panose="020B0604020202020204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6391" y="1746117"/>
            <a:ext cx="622925" cy="369330"/>
          </a:xfrm>
          <a:prstGeom prst="rect">
            <a:avLst/>
          </a:prstGeom>
          <a:gradFill>
            <a:gsLst>
              <a:gs pos="0">
                <a:srgbClr val="FD96A5"/>
              </a:gs>
              <a:gs pos="100000">
                <a:srgbClr val="FE6479"/>
              </a:gs>
            </a:gsLst>
            <a:lin scaled="1"/>
          </a:gradFill>
          <a:ln w="28575" cap="flat">
            <a:solidFill>
              <a:srgbClr val="92D050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提 问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61416" y="1746117"/>
            <a:ext cx="3070225" cy="36793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fromWordArt="0" anchor="t" anchorCtr="0" forceAA="0" compatLnSpc="1">
            <a:spAutoFit/>
          </a:bodyPr>
          <a:lstStyle/>
          <a:p>
            <a:pPr lvl="0" algn="l" defTabSz="914400" latinLnBrk="1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压力大小与重力大小相等吗？</a:t>
            </a:r>
          </a:p>
        </p:txBody>
      </p:sp>
      <p:grpSp>
        <p:nvGrpSpPr>
          <p:cNvPr id="11266" name="Group 2"/>
          <p:cNvGrpSpPr/>
          <p:nvPr/>
        </p:nvGrpSpPr>
        <p:grpSpPr>
          <a:xfrm>
            <a:off x="717551" y="2397966"/>
            <a:ext cx="2663825" cy="977138"/>
            <a:chOff x="0" y="0"/>
            <a:chExt cx="2177" cy="998"/>
          </a:xfrm>
        </p:grpSpPr>
        <p:grpSp>
          <p:nvGrpSpPr>
            <p:cNvPr id="11334" name="Group 3"/>
            <p:cNvGrpSpPr/>
            <p:nvPr/>
          </p:nvGrpSpPr>
          <p:grpSpPr>
            <a:xfrm>
              <a:off x="0" y="907"/>
              <a:ext cx="2177" cy="91"/>
              <a:chOff x="0" y="0"/>
              <a:chExt cx="2177" cy="91"/>
            </a:xfrm>
          </p:grpSpPr>
          <p:sp>
            <p:nvSpPr>
              <p:cNvPr id="16457" name="Line 4"/>
              <p:cNvSpPr>
                <a:spLocks noChangeShapeType="1"/>
              </p:cNvSpPr>
              <p:nvPr/>
            </p:nvSpPr>
            <p:spPr bwMode="auto">
              <a:xfrm>
                <a:off x="0" y="0"/>
                <a:ext cx="2177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6458" name="Line 5"/>
              <p:cNvSpPr>
                <a:spLocks noChangeShapeType="1"/>
              </p:cNvSpPr>
              <p:nvPr/>
            </p:nvSpPr>
            <p:spPr bwMode="auto">
              <a:xfrm flipH="1">
                <a:off x="90" y="0"/>
                <a:ext cx="92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6459" name="Line 6"/>
              <p:cNvSpPr>
                <a:spLocks noChangeShapeType="1"/>
              </p:cNvSpPr>
              <p:nvPr/>
            </p:nvSpPr>
            <p:spPr bwMode="auto">
              <a:xfrm flipH="1">
                <a:off x="272" y="0"/>
                <a:ext cx="91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6460" name="Line 7"/>
              <p:cNvSpPr>
                <a:spLocks noChangeShapeType="1"/>
              </p:cNvSpPr>
              <p:nvPr/>
            </p:nvSpPr>
            <p:spPr bwMode="auto">
              <a:xfrm flipH="1">
                <a:off x="453" y="0"/>
                <a:ext cx="91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5" name="Line 8"/>
              <p:cNvSpPr>
                <a:spLocks noChangeShapeType="1"/>
              </p:cNvSpPr>
              <p:nvPr/>
            </p:nvSpPr>
            <p:spPr bwMode="auto">
              <a:xfrm flipH="1">
                <a:off x="634" y="0"/>
                <a:ext cx="92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6462" name="Line 9"/>
              <p:cNvSpPr>
                <a:spLocks noChangeShapeType="1"/>
              </p:cNvSpPr>
              <p:nvPr/>
            </p:nvSpPr>
            <p:spPr bwMode="auto">
              <a:xfrm flipH="1">
                <a:off x="816" y="0"/>
                <a:ext cx="91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6463" name="Line 10"/>
              <p:cNvSpPr>
                <a:spLocks noChangeShapeType="1"/>
              </p:cNvSpPr>
              <p:nvPr/>
            </p:nvSpPr>
            <p:spPr bwMode="auto">
              <a:xfrm flipH="1">
                <a:off x="1361" y="0"/>
                <a:ext cx="91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6" name="Line 11"/>
              <p:cNvSpPr>
                <a:spLocks noChangeShapeType="1"/>
              </p:cNvSpPr>
              <p:nvPr/>
            </p:nvSpPr>
            <p:spPr bwMode="auto">
              <a:xfrm flipH="1">
                <a:off x="998" y="0"/>
                <a:ext cx="91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6465" name="Line 12"/>
              <p:cNvSpPr>
                <a:spLocks noChangeShapeType="1"/>
              </p:cNvSpPr>
              <p:nvPr/>
            </p:nvSpPr>
            <p:spPr bwMode="auto">
              <a:xfrm flipH="1">
                <a:off x="1543" y="0"/>
                <a:ext cx="91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6466" name="Line 13"/>
              <p:cNvSpPr>
                <a:spLocks noChangeShapeType="1"/>
              </p:cNvSpPr>
              <p:nvPr/>
            </p:nvSpPr>
            <p:spPr bwMode="auto">
              <a:xfrm flipH="1">
                <a:off x="1179" y="0"/>
                <a:ext cx="91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6467" name="Line 14"/>
              <p:cNvSpPr>
                <a:spLocks noChangeShapeType="1"/>
              </p:cNvSpPr>
              <p:nvPr/>
            </p:nvSpPr>
            <p:spPr bwMode="auto">
              <a:xfrm flipH="1">
                <a:off x="1905" y="0"/>
                <a:ext cx="91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6468" name="Line 15"/>
              <p:cNvSpPr>
                <a:spLocks noChangeShapeType="1"/>
              </p:cNvSpPr>
              <p:nvPr/>
            </p:nvSpPr>
            <p:spPr bwMode="auto">
              <a:xfrm flipH="1">
                <a:off x="1723" y="0"/>
                <a:ext cx="91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</p:grpSp>
        <p:grpSp>
          <p:nvGrpSpPr>
            <p:cNvPr id="11335" name="Group 16"/>
            <p:cNvGrpSpPr/>
            <p:nvPr/>
          </p:nvGrpSpPr>
          <p:grpSpPr>
            <a:xfrm>
              <a:off x="635" y="0"/>
              <a:ext cx="1013" cy="908"/>
              <a:chOff x="0" y="0"/>
              <a:chExt cx="1013" cy="908"/>
            </a:xfrm>
          </p:grpSpPr>
          <p:grpSp>
            <p:nvGrpSpPr>
              <p:cNvPr id="11336" name="Group 17"/>
              <p:cNvGrpSpPr/>
              <p:nvPr/>
            </p:nvGrpSpPr>
            <p:grpSpPr>
              <a:xfrm>
                <a:off x="0" y="0"/>
                <a:ext cx="810" cy="908"/>
                <a:chOff x="0" y="0"/>
                <a:chExt cx="765" cy="681"/>
              </a:xfrm>
            </p:grpSpPr>
            <p:sp>
              <p:nvSpPr>
                <p:cNvPr id="16455" name="AutoShape 18"/>
                <p:cNvSpPr>
                  <a:spLocks noChangeArrowheads="1"/>
                </p:cNvSpPr>
                <p:nvPr/>
              </p:nvSpPr>
              <p:spPr bwMode="auto">
                <a:xfrm>
                  <a:off x="-3" y="0"/>
                  <a:ext cx="765" cy="635"/>
                </a:xfrm>
                <a:custGeom>
                  <a:avLst/>
                  <a:gdLst>
                    <a:gd name="T0" fmla="*/ 24 w 21600"/>
                    <a:gd name="T1" fmla="*/ 9 h 21600"/>
                    <a:gd name="T2" fmla="*/ 14 w 21600"/>
                    <a:gd name="T3" fmla="*/ 19 h 21600"/>
                    <a:gd name="T4" fmla="*/ 3 w 21600"/>
                    <a:gd name="T5" fmla="*/ 9 h 21600"/>
                    <a:gd name="T6" fmla="*/ 14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4489 w 21600"/>
                    <a:gd name="T13" fmla="*/ 4490 h 21600"/>
                    <a:gd name="T14" fmla="*/ 17111 w 21600"/>
                    <a:gd name="T15" fmla="*/ 17110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solidFill>
                  <a:srgbClr val="A7B5F1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华文楷体" panose="02010600040101010101" pitchFamily="2" charset="-122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6456" name="Rectangle 19"/>
                <p:cNvSpPr>
                  <a:spLocks noChangeArrowheads="1"/>
                </p:cNvSpPr>
                <p:nvPr/>
              </p:nvSpPr>
              <p:spPr bwMode="auto">
                <a:xfrm>
                  <a:off x="181" y="635"/>
                  <a:ext cx="407" cy="46"/>
                </a:xfrm>
                <a:prstGeom prst="rect">
                  <a:avLst/>
                </a:prstGeom>
                <a:solidFill>
                  <a:srgbClr val="A7B5F1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华文楷体" panose="02010600040101010101" pitchFamily="2" charset="-122"/>
                    <a:ea typeface="华文楷体" panose="0201060004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8" name="未知"/>
              <p:cNvSpPr/>
              <p:nvPr/>
            </p:nvSpPr>
            <p:spPr bwMode="auto">
              <a:xfrm>
                <a:off x="678" y="182"/>
                <a:ext cx="332" cy="483"/>
              </a:xfrm>
              <a:custGeom>
                <a:avLst/>
                <a:gdLst>
                  <a:gd name="T0" fmla="*/ 91 w 333"/>
                  <a:gd name="T1" fmla="*/ 60 h 482"/>
                  <a:gd name="T2" fmla="*/ 318 w 333"/>
                  <a:gd name="T3" fmla="*/ 60 h 482"/>
                  <a:gd name="T4" fmla="*/ 182 w 333"/>
                  <a:gd name="T5" fmla="*/ 422 h 482"/>
                  <a:gd name="T6" fmla="*/ 0 w 333"/>
                  <a:gd name="T7" fmla="*/ 422 h 48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33"/>
                  <a:gd name="T13" fmla="*/ 0 h 482"/>
                  <a:gd name="T14" fmla="*/ 333 w 333"/>
                  <a:gd name="T15" fmla="*/ 482 h 48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33" h="482">
                    <a:moveTo>
                      <a:pt x="91" y="60"/>
                    </a:moveTo>
                    <a:cubicBezTo>
                      <a:pt x="197" y="30"/>
                      <a:pt x="303" y="0"/>
                      <a:pt x="318" y="60"/>
                    </a:cubicBezTo>
                    <a:cubicBezTo>
                      <a:pt x="333" y="120"/>
                      <a:pt x="235" y="362"/>
                      <a:pt x="182" y="422"/>
                    </a:cubicBezTo>
                    <a:cubicBezTo>
                      <a:pt x="129" y="482"/>
                      <a:pt x="30" y="422"/>
                      <a:pt x="0" y="422"/>
                    </a:cubicBezTo>
                  </a:path>
                </a:pathLst>
              </a:custGeom>
              <a:noFill/>
              <a:ln w="57150" cmpd="sng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endParaRPr>
              </a:p>
            </p:txBody>
          </p:sp>
        </p:grpSp>
      </p:grpSp>
      <p:sp>
        <p:nvSpPr>
          <p:cNvPr id="35861" name="Line 21"/>
          <p:cNvSpPr>
            <a:spLocks noChangeShapeType="1"/>
          </p:cNvSpPr>
          <p:nvPr/>
        </p:nvSpPr>
        <p:spPr bwMode="auto">
          <a:xfrm>
            <a:off x="2017713" y="3306673"/>
            <a:ext cx="0" cy="65089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tailEnd type="triangle" w="med" len="med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5862" name="Text Box 22"/>
          <p:cNvSpPr txBox="1"/>
          <p:nvPr/>
        </p:nvSpPr>
        <p:spPr>
          <a:xfrm>
            <a:off x="1716088" y="3895501"/>
            <a:ext cx="1198562" cy="369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80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en-US" altLang="zh-CN" sz="1800">
                <a:solidFill>
                  <a:srgbClr val="FF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F</a:t>
            </a:r>
          </a:p>
        </p:txBody>
      </p:sp>
      <p:grpSp>
        <p:nvGrpSpPr>
          <p:cNvPr id="11269" name="Group 23"/>
          <p:cNvGrpSpPr/>
          <p:nvPr/>
        </p:nvGrpSpPr>
        <p:grpSpPr>
          <a:xfrm>
            <a:off x="1849439" y="3306673"/>
            <a:ext cx="200025" cy="194154"/>
            <a:chOff x="0" y="0"/>
            <a:chExt cx="499" cy="453"/>
          </a:xfrm>
        </p:grpSpPr>
        <p:sp>
          <p:nvSpPr>
            <p:cNvPr id="16449" name="Line 24"/>
            <p:cNvSpPr>
              <a:spLocks noChangeShapeType="1"/>
            </p:cNvSpPr>
            <p:nvPr/>
          </p:nvSpPr>
          <p:spPr bwMode="auto">
            <a:xfrm>
              <a:off x="0" y="0"/>
              <a:ext cx="0" cy="453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6450" name="Line 25"/>
            <p:cNvSpPr>
              <a:spLocks noChangeShapeType="1"/>
            </p:cNvSpPr>
            <p:nvPr/>
          </p:nvSpPr>
          <p:spPr bwMode="auto">
            <a:xfrm>
              <a:off x="0" y="453"/>
              <a:ext cx="499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11270" name="Group 26"/>
          <p:cNvGrpSpPr/>
          <p:nvPr/>
        </p:nvGrpSpPr>
        <p:grpSpPr>
          <a:xfrm>
            <a:off x="7207251" y="2326352"/>
            <a:ext cx="1285875" cy="1904941"/>
            <a:chOff x="0" y="0"/>
            <a:chExt cx="810" cy="1197"/>
          </a:xfrm>
        </p:grpSpPr>
        <p:grpSp>
          <p:nvGrpSpPr>
            <p:cNvPr id="11302" name="Group 27"/>
            <p:cNvGrpSpPr/>
            <p:nvPr/>
          </p:nvGrpSpPr>
          <p:grpSpPr>
            <a:xfrm rot="-5400000" flipV="1">
              <a:off x="-446" y="568"/>
              <a:ext cx="1197" cy="60"/>
              <a:chOff x="0" y="0"/>
              <a:chExt cx="2177" cy="91"/>
            </a:xfrm>
          </p:grpSpPr>
          <p:sp>
            <p:nvSpPr>
              <p:cNvPr id="16437" name="Line 28"/>
              <p:cNvSpPr>
                <a:spLocks noChangeShapeType="1"/>
              </p:cNvSpPr>
              <p:nvPr/>
            </p:nvSpPr>
            <p:spPr bwMode="auto">
              <a:xfrm>
                <a:off x="6" y="-2"/>
                <a:ext cx="2177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6438" name="Line 29"/>
              <p:cNvSpPr>
                <a:spLocks noChangeShapeType="1"/>
              </p:cNvSpPr>
              <p:nvPr/>
            </p:nvSpPr>
            <p:spPr bwMode="auto">
              <a:xfrm flipH="1">
                <a:off x="88" y="-2"/>
                <a:ext cx="96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6439" name="Line 30"/>
              <p:cNvSpPr>
                <a:spLocks noChangeShapeType="1"/>
              </p:cNvSpPr>
              <p:nvPr/>
            </p:nvSpPr>
            <p:spPr bwMode="auto">
              <a:xfrm flipH="1">
                <a:off x="272" y="-2"/>
                <a:ext cx="91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6440" name="Line 31"/>
              <p:cNvSpPr>
                <a:spLocks noChangeShapeType="1"/>
              </p:cNvSpPr>
              <p:nvPr/>
            </p:nvSpPr>
            <p:spPr bwMode="auto">
              <a:xfrm flipH="1">
                <a:off x="452" y="-2"/>
                <a:ext cx="91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6441" name="Line 32"/>
              <p:cNvSpPr>
                <a:spLocks noChangeShapeType="1"/>
              </p:cNvSpPr>
              <p:nvPr/>
            </p:nvSpPr>
            <p:spPr bwMode="auto">
              <a:xfrm flipH="1">
                <a:off x="634" y="-2"/>
                <a:ext cx="91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9" name="Line 33"/>
              <p:cNvSpPr>
                <a:spLocks noChangeShapeType="1"/>
              </p:cNvSpPr>
              <p:nvPr/>
            </p:nvSpPr>
            <p:spPr bwMode="auto">
              <a:xfrm flipH="1">
                <a:off x="816" y="-2"/>
                <a:ext cx="91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6443" name="Line 34"/>
              <p:cNvSpPr>
                <a:spLocks noChangeShapeType="1"/>
              </p:cNvSpPr>
              <p:nvPr/>
            </p:nvSpPr>
            <p:spPr bwMode="auto">
              <a:xfrm flipH="1">
                <a:off x="1358" y="-2"/>
                <a:ext cx="91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6444" name="Line 35"/>
              <p:cNvSpPr>
                <a:spLocks noChangeShapeType="1"/>
              </p:cNvSpPr>
              <p:nvPr/>
            </p:nvSpPr>
            <p:spPr bwMode="auto">
              <a:xfrm flipH="1">
                <a:off x="998" y="-2"/>
                <a:ext cx="91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20" name="Line 36"/>
              <p:cNvSpPr>
                <a:spLocks noChangeShapeType="1"/>
              </p:cNvSpPr>
              <p:nvPr/>
            </p:nvSpPr>
            <p:spPr bwMode="auto">
              <a:xfrm flipH="1">
                <a:off x="1540" y="-2"/>
                <a:ext cx="91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6446" name="Line 37"/>
              <p:cNvSpPr>
                <a:spLocks noChangeShapeType="1"/>
              </p:cNvSpPr>
              <p:nvPr/>
            </p:nvSpPr>
            <p:spPr bwMode="auto">
              <a:xfrm flipH="1">
                <a:off x="1178" y="-2"/>
                <a:ext cx="91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21" name="Line 38"/>
              <p:cNvSpPr>
                <a:spLocks noChangeShapeType="1"/>
              </p:cNvSpPr>
              <p:nvPr/>
            </p:nvSpPr>
            <p:spPr bwMode="auto">
              <a:xfrm flipH="1">
                <a:off x="1900" y="-2"/>
                <a:ext cx="91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6448" name="Line 39"/>
              <p:cNvSpPr>
                <a:spLocks noChangeShapeType="1"/>
              </p:cNvSpPr>
              <p:nvPr/>
            </p:nvSpPr>
            <p:spPr bwMode="auto">
              <a:xfrm flipH="1">
                <a:off x="1720" y="-2"/>
                <a:ext cx="91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</p:grpSp>
        <p:grpSp>
          <p:nvGrpSpPr>
            <p:cNvPr id="11303" name="Group 40"/>
            <p:cNvGrpSpPr/>
            <p:nvPr/>
          </p:nvGrpSpPr>
          <p:grpSpPr>
            <a:xfrm>
              <a:off x="213" y="456"/>
              <a:ext cx="597" cy="457"/>
              <a:chOff x="0" y="0"/>
              <a:chExt cx="894" cy="727"/>
            </a:xfrm>
          </p:grpSpPr>
          <p:grpSp>
            <p:nvGrpSpPr>
              <p:cNvPr id="11306" name="Group 41"/>
              <p:cNvGrpSpPr/>
              <p:nvPr/>
            </p:nvGrpSpPr>
            <p:grpSpPr>
              <a:xfrm>
                <a:off x="0" y="0"/>
                <a:ext cx="894" cy="727"/>
                <a:chOff x="0" y="0"/>
                <a:chExt cx="894" cy="727"/>
              </a:xfrm>
            </p:grpSpPr>
            <p:sp>
              <p:nvSpPr>
                <p:cNvPr id="16428" name="未知"/>
                <p:cNvSpPr/>
                <p:nvPr/>
              </p:nvSpPr>
              <p:spPr bwMode="auto">
                <a:xfrm>
                  <a:off x="31" y="157"/>
                  <a:ext cx="316" cy="272"/>
                </a:xfrm>
                <a:custGeom>
                  <a:avLst/>
                  <a:gdLst>
                    <a:gd name="T0" fmla="*/ 91 w 294"/>
                    <a:gd name="T1" fmla="*/ 0 h 314"/>
                    <a:gd name="T2" fmla="*/ 52 w 294"/>
                    <a:gd name="T3" fmla="*/ 10 h 314"/>
                    <a:gd name="T4" fmla="*/ 0 w 294"/>
                    <a:gd name="T5" fmla="*/ 73 h 314"/>
                    <a:gd name="T6" fmla="*/ 116 w 294"/>
                    <a:gd name="T7" fmla="*/ 177 h 314"/>
                    <a:gd name="T8" fmla="*/ 155 w 294"/>
                    <a:gd name="T9" fmla="*/ 198 h 314"/>
                    <a:gd name="T10" fmla="*/ 259 w 294"/>
                    <a:gd name="T11" fmla="*/ 270 h 314"/>
                    <a:gd name="T12" fmla="*/ 311 w 294"/>
                    <a:gd name="T13" fmla="*/ 260 h 314"/>
                    <a:gd name="T14" fmla="*/ 272 w 294"/>
                    <a:gd name="T15" fmla="*/ 166 h 31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94"/>
                    <a:gd name="T25" fmla="*/ 0 h 314"/>
                    <a:gd name="T26" fmla="*/ 294 w 294"/>
                    <a:gd name="T27" fmla="*/ 314 h 31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94" h="314">
                      <a:moveTo>
                        <a:pt x="84" y="0"/>
                      </a:moveTo>
                      <a:cubicBezTo>
                        <a:pt x="72" y="4"/>
                        <a:pt x="57" y="3"/>
                        <a:pt x="48" y="12"/>
                      </a:cubicBezTo>
                      <a:cubicBezTo>
                        <a:pt x="28" y="32"/>
                        <a:pt x="0" y="84"/>
                        <a:pt x="0" y="84"/>
                      </a:cubicBezTo>
                      <a:cubicBezTo>
                        <a:pt x="23" y="152"/>
                        <a:pt x="44" y="161"/>
                        <a:pt x="108" y="204"/>
                      </a:cubicBezTo>
                      <a:cubicBezTo>
                        <a:pt x="120" y="212"/>
                        <a:pt x="144" y="228"/>
                        <a:pt x="144" y="228"/>
                      </a:cubicBezTo>
                      <a:cubicBezTo>
                        <a:pt x="172" y="270"/>
                        <a:pt x="191" y="296"/>
                        <a:pt x="240" y="312"/>
                      </a:cubicBezTo>
                      <a:cubicBezTo>
                        <a:pt x="256" y="308"/>
                        <a:pt x="280" y="314"/>
                        <a:pt x="288" y="300"/>
                      </a:cubicBezTo>
                      <a:cubicBezTo>
                        <a:pt x="294" y="289"/>
                        <a:pt x="260" y="207"/>
                        <a:pt x="252" y="192"/>
                      </a:cubicBezTo>
                    </a:path>
                  </a:pathLst>
                </a:custGeom>
                <a:noFill/>
                <a:ln w="9525" cmpd="sng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华文楷体" panose="02010600040101010101" pitchFamily="2" charset="-122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6429" name="未知"/>
                <p:cNvSpPr/>
                <p:nvPr/>
              </p:nvSpPr>
              <p:spPr bwMode="auto">
                <a:xfrm>
                  <a:off x="31" y="278"/>
                  <a:ext cx="352" cy="280"/>
                </a:xfrm>
                <a:custGeom>
                  <a:avLst/>
                  <a:gdLst>
                    <a:gd name="T0" fmla="*/ 27 w 353"/>
                    <a:gd name="T1" fmla="*/ 0 h 280"/>
                    <a:gd name="T2" fmla="*/ 27 w 353"/>
                    <a:gd name="T3" fmla="*/ 120 h 280"/>
                    <a:gd name="T4" fmla="*/ 99 w 353"/>
                    <a:gd name="T5" fmla="*/ 168 h 280"/>
                    <a:gd name="T6" fmla="*/ 135 w 353"/>
                    <a:gd name="T7" fmla="*/ 192 h 280"/>
                    <a:gd name="T8" fmla="*/ 159 w 353"/>
                    <a:gd name="T9" fmla="*/ 228 h 280"/>
                    <a:gd name="T10" fmla="*/ 231 w 353"/>
                    <a:gd name="T11" fmla="*/ 252 h 280"/>
                    <a:gd name="T12" fmla="*/ 267 w 353"/>
                    <a:gd name="T13" fmla="*/ 276 h 280"/>
                    <a:gd name="T14" fmla="*/ 327 w 353"/>
                    <a:gd name="T15" fmla="*/ 264 h 280"/>
                    <a:gd name="T16" fmla="*/ 255 w 353"/>
                    <a:gd name="T17" fmla="*/ 168 h 28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353"/>
                    <a:gd name="T28" fmla="*/ 0 h 280"/>
                    <a:gd name="T29" fmla="*/ 353 w 353"/>
                    <a:gd name="T30" fmla="*/ 280 h 28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353" h="280">
                      <a:moveTo>
                        <a:pt x="27" y="0"/>
                      </a:moveTo>
                      <a:cubicBezTo>
                        <a:pt x="17" y="38"/>
                        <a:pt x="0" y="81"/>
                        <a:pt x="27" y="120"/>
                      </a:cubicBezTo>
                      <a:cubicBezTo>
                        <a:pt x="44" y="144"/>
                        <a:pt x="75" y="152"/>
                        <a:pt x="99" y="168"/>
                      </a:cubicBezTo>
                      <a:cubicBezTo>
                        <a:pt x="111" y="176"/>
                        <a:pt x="135" y="192"/>
                        <a:pt x="135" y="192"/>
                      </a:cubicBezTo>
                      <a:cubicBezTo>
                        <a:pt x="143" y="204"/>
                        <a:pt x="147" y="220"/>
                        <a:pt x="159" y="228"/>
                      </a:cubicBezTo>
                      <a:cubicBezTo>
                        <a:pt x="180" y="241"/>
                        <a:pt x="210" y="238"/>
                        <a:pt x="231" y="252"/>
                      </a:cubicBezTo>
                      <a:cubicBezTo>
                        <a:pt x="243" y="260"/>
                        <a:pt x="255" y="268"/>
                        <a:pt x="267" y="276"/>
                      </a:cubicBezTo>
                      <a:cubicBezTo>
                        <a:pt x="287" y="272"/>
                        <a:pt x="314" y="280"/>
                        <a:pt x="327" y="264"/>
                      </a:cubicBezTo>
                      <a:cubicBezTo>
                        <a:pt x="353" y="232"/>
                        <a:pt x="271" y="184"/>
                        <a:pt x="255" y="168"/>
                      </a:cubicBezTo>
                    </a:path>
                  </a:pathLst>
                </a:custGeom>
                <a:noFill/>
                <a:ln w="9525" cmpd="sng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华文楷体" panose="02010600040101010101" pitchFamily="2" charset="-122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6430" name="未知"/>
                <p:cNvSpPr/>
                <p:nvPr/>
              </p:nvSpPr>
              <p:spPr bwMode="auto">
                <a:xfrm>
                  <a:off x="70" y="398"/>
                  <a:ext cx="301" cy="255"/>
                </a:xfrm>
                <a:custGeom>
                  <a:avLst/>
                  <a:gdLst>
                    <a:gd name="T0" fmla="*/ 0 w 302"/>
                    <a:gd name="T1" fmla="*/ 0 h 255"/>
                    <a:gd name="T2" fmla="*/ 12 w 302"/>
                    <a:gd name="T3" fmla="*/ 108 h 255"/>
                    <a:gd name="T4" fmla="*/ 108 w 302"/>
                    <a:gd name="T5" fmla="*/ 180 h 255"/>
                    <a:gd name="T6" fmla="*/ 204 w 302"/>
                    <a:gd name="T7" fmla="*/ 252 h 255"/>
                    <a:gd name="T8" fmla="*/ 276 w 302"/>
                    <a:gd name="T9" fmla="*/ 240 h 255"/>
                    <a:gd name="T10" fmla="*/ 228 w 302"/>
                    <a:gd name="T11" fmla="*/ 168 h 25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2"/>
                    <a:gd name="T19" fmla="*/ 0 h 255"/>
                    <a:gd name="T20" fmla="*/ 302 w 302"/>
                    <a:gd name="T21" fmla="*/ 255 h 25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2" h="255">
                      <a:moveTo>
                        <a:pt x="0" y="0"/>
                      </a:moveTo>
                      <a:cubicBezTo>
                        <a:pt x="4" y="36"/>
                        <a:pt x="3" y="73"/>
                        <a:pt x="12" y="108"/>
                      </a:cubicBezTo>
                      <a:cubicBezTo>
                        <a:pt x="23" y="150"/>
                        <a:pt x="76" y="159"/>
                        <a:pt x="108" y="180"/>
                      </a:cubicBezTo>
                      <a:cubicBezTo>
                        <a:pt x="140" y="228"/>
                        <a:pt x="157" y="221"/>
                        <a:pt x="204" y="252"/>
                      </a:cubicBezTo>
                      <a:cubicBezTo>
                        <a:pt x="228" y="248"/>
                        <a:pt x="257" y="255"/>
                        <a:pt x="276" y="240"/>
                      </a:cubicBezTo>
                      <a:cubicBezTo>
                        <a:pt x="302" y="220"/>
                        <a:pt x="228" y="187"/>
                        <a:pt x="228" y="168"/>
                      </a:cubicBezTo>
                    </a:path>
                  </a:pathLst>
                </a:custGeom>
                <a:noFill/>
                <a:ln w="9525" cmpd="sng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华文楷体" panose="02010600040101010101" pitchFamily="2" charset="-122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6431" name="未知"/>
                <p:cNvSpPr/>
                <p:nvPr/>
              </p:nvSpPr>
              <p:spPr bwMode="auto">
                <a:xfrm>
                  <a:off x="91" y="554"/>
                  <a:ext cx="264" cy="169"/>
                </a:xfrm>
                <a:custGeom>
                  <a:avLst/>
                  <a:gdLst>
                    <a:gd name="T0" fmla="*/ 4 w 264"/>
                    <a:gd name="T1" fmla="*/ 0 h 168"/>
                    <a:gd name="T2" fmla="*/ 16 w 264"/>
                    <a:gd name="T3" fmla="*/ 96 h 168"/>
                    <a:gd name="T4" fmla="*/ 172 w 264"/>
                    <a:gd name="T5" fmla="*/ 168 h 168"/>
                    <a:gd name="T6" fmla="*/ 208 w 264"/>
                    <a:gd name="T7" fmla="*/ 108 h 16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64"/>
                    <a:gd name="T13" fmla="*/ 0 h 168"/>
                    <a:gd name="T14" fmla="*/ 264 w 264"/>
                    <a:gd name="T15" fmla="*/ 168 h 16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64" h="168">
                      <a:moveTo>
                        <a:pt x="4" y="0"/>
                      </a:moveTo>
                      <a:cubicBezTo>
                        <a:pt x="8" y="32"/>
                        <a:pt x="0" y="68"/>
                        <a:pt x="16" y="96"/>
                      </a:cubicBezTo>
                      <a:cubicBezTo>
                        <a:pt x="42" y="141"/>
                        <a:pt x="127" y="157"/>
                        <a:pt x="172" y="168"/>
                      </a:cubicBezTo>
                      <a:cubicBezTo>
                        <a:pt x="231" y="156"/>
                        <a:pt x="264" y="164"/>
                        <a:pt x="208" y="108"/>
                      </a:cubicBezTo>
                    </a:path>
                  </a:pathLst>
                </a:custGeom>
                <a:noFill/>
                <a:ln w="9525" cmpd="sng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华文楷体" panose="02010600040101010101" pitchFamily="2" charset="-122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6432" name="未知"/>
                <p:cNvSpPr/>
                <p:nvPr/>
              </p:nvSpPr>
              <p:spPr bwMode="auto">
                <a:xfrm>
                  <a:off x="323" y="662"/>
                  <a:ext cx="418" cy="65"/>
                </a:xfrm>
                <a:custGeom>
                  <a:avLst/>
                  <a:gdLst>
                    <a:gd name="T0" fmla="*/ 0 w 420"/>
                    <a:gd name="T1" fmla="*/ 36 h 65"/>
                    <a:gd name="T2" fmla="*/ 420 w 420"/>
                    <a:gd name="T3" fmla="*/ 0 h 65"/>
                    <a:gd name="T4" fmla="*/ 0 60000 65536"/>
                    <a:gd name="T5" fmla="*/ 0 60000 65536"/>
                    <a:gd name="T6" fmla="*/ 0 w 420"/>
                    <a:gd name="T7" fmla="*/ 0 h 65"/>
                    <a:gd name="T8" fmla="*/ 420 w 420"/>
                    <a:gd name="T9" fmla="*/ 65 h 65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20" h="65">
                      <a:moveTo>
                        <a:pt x="0" y="36"/>
                      </a:moveTo>
                      <a:cubicBezTo>
                        <a:pt x="141" y="56"/>
                        <a:pt x="290" y="65"/>
                        <a:pt x="420" y="0"/>
                      </a:cubicBezTo>
                    </a:path>
                  </a:pathLst>
                </a:custGeom>
                <a:noFill/>
                <a:ln w="9525" cmpd="sng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华文楷体" panose="02010600040101010101" pitchFamily="2" charset="-122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6433" name="未知"/>
                <p:cNvSpPr/>
                <p:nvPr/>
              </p:nvSpPr>
              <p:spPr bwMode="auto">
                <a:xfrm>
                  <a:off x="0" y="24"/>
                  <a:ext cx="533" cy="409"/>
                </a:xfrm>
                <a:custGeom>
                  <a:avLst/>
                  <a:gdLst>
                    <a:gd name="T0" fmla="*/ 41 w 533"/>
                    <a:gd name="T1" fmla="*/ 0 h 408"/>
                    <a:gd name="T2" fmla="*/ 5 w 533"/>
                    <a:gd name="T3" fmla="*/ 24 h 408"/>
                    <a:gd name="T4" fmla="*/ 41 w 533"/>
                    <a:gd name="T5" fmla="*/ 96 h 408"/>
                    <a:gd name="T6" fmla="*/ 257 w 533"/>
                    <a:gd name="T7" fmla="*/ 216 h 408"/>
                    <a:gd name="T8" fmla="*/ 305 w 533"/>
                    <a:gd name="T9" fmla="*/ 264 h 408"/>
                    <a:gd name="T10" fmla="*/ 329 w 533"/>
                    <a:gd name="T11" fmla="*/ 300 h 408"/>
                    <a:gd name="T12" fmla="*/ 401 w 533"/>
                    <a:gd name="T13" fmla="*/ 324 h 408"/>
                    <a:gd name="T14" fmla="*/ 533 w 533"/>
                    <a:gd name="T15" fmla="*/ 408 h 40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533"/>
                    <a:gd name="T25" fmla="*/ 0 h 408"/>
                    <a:gd name="T26" fmla="*/ 533 w 533"/>
                    <a:gd name="T27" fmla="*/ 408 h 40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533" h="408">
                      <a:moveTo>
                        <a:pt x="41" y="0"/>
                      </a:moveTo>
                      <a:cubicBezTo>
                        <a:pt x="29" y="8"/>
                        <a:pt x="10" y="11"/>
                        <a:pt x="5" y="24"/>
                      </a:cubicBezTo>
                      <a:cubicBezTo>
                        <a:pt x="0" y="37"/>
                        <a:pt x="35" y="91"/>
                        <a:pt x="41" y="96"/>
                      </a:cubicBezTo>
                      <a:cubicBezTo>
                        <a:pt x="113" y="159"/>
                        <a:pt x="183" y="167"/>
                        <a:pt x="257" y="216"/>
                      </a:cubicBezTo>
                      <a:cubicBezTo>
                        <a:pt x="283" y="295"/>
                        <a:pt x="247" y="217"/>
                        <a:pt x="305" y="264"/>
                      </a:cubicBezTo>
                      <a:cubicBezTo>
                        <a:pt x="316" y="273"/>
                        <a:pt x="317" y="292"/>
                        <a:pt x="329" y="300"/>
                      </a:cubicBezTo>
                      <a:cubicBezTo>
                        <a:pt x="350" y="313"/>
                        <a:pt x="401" y="324"/>
                        <a:pt x="401" y="324"/>
                      </a:cubicBezTo>
                      <a:cubicBezTo>
                        <a:pt x="445" y="390"/>
                        <a:pt x="469" y="376"/>
                        <a:pt x="533" y="408"/>
                      </a:cubicBezTo>
                    </a:path>
                  </a:pathLst>
                </a:custGeom>
                <a:noFill/>
                <a:ln w="9525" cmpd="sng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华文楷体" panose="02010600040101010101" pitchFamily="2" charset="-122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6434" name="未知"/>
                <p:cNvSpPr/>
                <p:nvPr/>
              </p:nvSpPr>
              <p:spPr bwMode="auto">
                <a:xfrm>
                  <a:off x="4" y="0"/>
                  <a:ext cx="457" cy="204"/>
                </a:xfrm>
                <a:custGeom>
                  <a:avLst/>
                  <a:gdLst>
                    <a:gd name="T0" fmla="*/ 0 w 456"/>
                    <a:gd name="T1" fmla="*/ 60 h 204"/>
                    <a:gd name="T2" fmla="*/ 96 w 456"/>
                    <a:gd name="T3" fmla="*/ 0 h 204"/>
                    <a:gd name="T4" fmla="*/ 180 w 456"/>
                    <a:gd name="T5" fmla="*/ 24 h 204"/>
                    <a:gd name="T6" fmla="*/ 252 w 456"/>
                    <a:gd name="T7" fmla="*/ 72 h 204"/>
                    <a:gd name="T8" fmla="*/ 288 w 456"/>
                    <a:gd name="T9" fmla="*/ 84 h 204"/>
                    <a:gd name="T10" fmla="*/ 360 w 456"/>
                    <a:gd name="T11" fmla="*/ 132 h 204"/>
                    <a:gd name="T12" fmla="*/ 432 w 456"/>
                    <a:gd name="T13" fmla="*/ 156 h 204"/>
                    <a:gd name="T14" fmla="*/ 456 w 456"/>
                    <a:gd name="T15" fmla="*/ 204 h 20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56"/>
                    <a:gd name="T25" fmla="*/ 0 h 204"/>
                    <a:gd name="T26" fmla="*/ 456 w 456"/>
                    <a:gd name="T27" fmla="*/ 204 h 20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56" h="204">
                      <a:moveTo>
                        <a:pt x="0" y="60"/>
                      </a:moveTo>
                      <a:cubicBezTo>
                        <a:pt x="60" y="40"/>
                        <a:pt x="36" y="20"/>
                        <a:pt x="96" y="0"/>
                      </a:cubicBezTo>
                      <a:cubicBezTo>
                        <a:pt x="124" y="9"/>
                        <a:pt x="154" y="11"/>
                        <a:pt x="180" y="24"/>
                      </a:cubicBezTo>
                      <a:cubicBezTo>
                        <a:pt x="206" y="37"/>
                        <a:pt x="228" y="56"/>
                        <a:pt x="252" y="72"/>
                      </a:cubicBezTo>
                      <a:cubicBezTo>
                        <a:pt x="263" y="79"/>
                        <a:pt x="277" y="78"/>
                        <a:pt x="288" y="84"/>
                      </a:cubicBezTo>
                      <a:cubicBezTo>
                        <a:pt x="313" y="98"/>
                        <a:pt x="333" y="123"/>
                        <a:pt x="360" y="132"/>
                      </a:cubicBezTo>
                      <a:cubicBezTo>
                        <a:pt x="384" y="140"/>
                        <a:pt x="432" y="156"/>
                        <a:pt x="432" y="156"/>
                      </a:cubicBezTo>
                      <a:cubicBezTo>
                        <a:pt x="446" y="197"/>
                        <a:pt x="435" y="183"/>
                        <a:pt x="456" y="204"/>
                      </a:cubicBezTo>
                    </a:path>
                  </a:pathLst>
                </a:custGeom>
                <a:noFill/>
                <a:ln w="9525" cmpd="sng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华文楷体" panose="02010600040101010101" pitchFamily="2" charset="-122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6435" name="未知"/>
                <p:cNvSpPr/>
                <p:nvPr/>
              </p:nvSpPr>
              <p:spPr bwMode="auto">
                <a:xfrm>
                  <a:off x="52" y="13"/>
                  <a:ext cx="145" cy="72"/>
                </a:xfrm>
                <a:custGeom>
                  <a:avLst/>
                  <a:gdLst>
                    <a:gd name="T0" fmla="*/ 0 w 144"/>
                    <a:gd name="T1" fmla="*/ 0 h 72"/>
                    <a:gd name="T2" fmla="*/ 84 w 144"/>
                    <a:gd name="T3" fmla="*/ 72 h 72"/>
                    <a:gd name="T4" fmla="*/ 144 w 144"/>
                    <a:gd name="T5" fmla="*/ 48 h 72"/>
                    <a:gd name="T6" fmla="*/ 0 60000 65536"/>
                    <a:gd name="T7" fmla="*/ 0 60000 65536"/>
                    <a:gd name="T8" fmla="*/ 0 60000 65536"/>
                    <a:gd name="T9" fmla="*/ 0 w 144"/>
                    <a:gd name="T10" fmla="*/ 0 h 72"/>
                    <a:gd name="T11" fmla="*/ 144 w 144"/>
                    <a:gd name="T12" fmla="*/ 72 h 7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44" h="72">
                      <a:moveTo>
                        <a:pt x="0" y="0"/>
                      </a:moveTo>
                      <a:cubicBezTo>
                        <a:pt x="18" y="54"/>
                        <a:pt x="32" y="55"/>
                        <a:pt x="84" y="72"/>
                      </a:cubicBezTo>
                      <a:cubicBezTo>
                        <a:pt x="128" y="57"/>
                        <a:pt x="109" y="66"/>
                        <a:pt x="144" y="48"/>
                      </a:cubicBezTo>
                    </a:path>
                  </a:pathLst>
                </a:custGeom>
                <a:noFill/>
                <a:ln w="9525" cmpd="sng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华文楷体" panose="02010600040101010101" pitchFamily="2" charset="-122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6436" name="未知"/>
                <p:cNvSpPr/>
                <p:nvPr/>
              </p:nvSpPr>
              <p:spPr bwMode="auto">
                <a:xfrm>
                  <a:off x="317" y="76"/>
                  <a:ext cx="577" cy="353"/>
                </a:xfrm>
                <a:custGeom>
                  <a:avLst/>
                  <a:gdLst>
                    <a:gd name="T0" fmla="*/ 0 w 508"/>
                    <a:gd name="T1" fmla="*/ 12 h 232"/>
                    <a:gd name="T2" fmla="*/ 300 w 508"/>
                    <a:gd name="T3" fmla="*/ 67 h 232"/>
                    <a:gd name="T4" fmla="*/ 423 w 508"/>
                    <a:gd name="T5" fmla="*/ 177 h 232"/>
                    <a:gd name="T6" fmla="*/ 463 w 508"/>
                    <a:gd name="T7" fmla="*/ 213 h 232"/>
                    <a:gd name="T8" fmla="*/ 504 w 508"/>
                    <a:gd name="T9" fmla="*/ 250 h 232"/>
                    <a:gd name="T10" fmla="*/ 532 w 508"/>
                    <a:gd name="T11" fmla="*/ 304 h 232"/>
                    <a:gd name="T12" fmla="*/ 572 w 508"/>
                    <a:gd name="T13" fmla="*/ 341 h 23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508"/>
                    <a:gd name="T22" fmla="*/ 0 h 232"/>
                    <a:gd name="T23" fmla="*/ 508 w 508"/>
                    <a:gd name="T24" fmla="*/ 232 h 23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508" h="232">
                      <a:moveTo>
                        <a:pt x="0" y="8"/>
                      </a:moveTo>
                      <a:cubicBezTo>
                        <a:pt x="217" y="22"/>
                        <a:pt x="131" y="0"/>
                        <a:pt x="264" y="44"/>
                      </a:cubicBezTo>
                      <a:cubicBezTo>
                        <a:pt x="264" y="44"/>
                        <a:pt x="354" y="104"/>
                        <a:pt x="372" y="116"/>
                      </a:cubicBezTo>
                      <a:cubicBezTo>
                        <a:pt x="384" y="124"/>
                        <a:pt x="396" y="132"/>
                        <a:pt x="408" y="140"/>
                      </a:cubicBezTo>
                      <a:cubicBezTo>
                        <a:pt x="420" y="148"/>
                        <a:pt x="444" y="164"/>
                        <a:pt x="444" y="164"/>
                      </a:cubicBezTo>
                      <a:cubicBezTo>
                        <a:pt x="452" y="176"/>
                        <a:pt x="457" y="191"/>
                        <a:pt x="468" y="200"/>
                      </a:cubicBezTo>
                      <a:cubicBezTo>
                        <a:pt x="508" y="232"/>
                        <a:pt x="504" y="193"/>
                        <a:pt x="504" y="224"/>
                      </a:cubicBezTo>
                    </a:path>
                  </a:pathLst>
                </a:custGeom>
                <a:noFill/>
                <a:ln w="9525" cmpd="sng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华文楷体" panose="02010600040101010101" pitchFamily="2" charset="-122"/>
                    <a:ea typeface="华文楷体" panose="0201060004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22" name="未知"/>
              <p:cNvSpPr/>
              <p:nvPr/>
            </p:nvSpPr>
            <p:spPr bwMode="auto">
              <a:xfrm>
                <a:off x="270" y="476"/>
                <a:ext cx="48" cy="59"/>
              </a:xfrm>
              <a:custGeom>
                <a:avLst/>
                <a:gdLst>
                  <a:gd name="T0" fmla="*/ 48 w 48"/>
                  <a:gd name="T1" fmla="*/ 0 h 60"/>
                  <a:gd name="T2" fmla="*/ 0 w 48"/>
                  <a:gd name="T3" fmla="*/ 60 h 60"/>
                  <a:gd name="T4" fmla="*/ 0 60000 65536"/>
                  <a:gd name="T5" fmla="*/ 0 60000 65536"/>
                  <a:gd name="T6" fmla="*/ 0 w 48"/>
                  <a:gd name="T7" fmla="*/ 0 h 60"/>
                  <a:gd name="T8" fmla="*/ 48 w 48"/>
                  <a:gd name="T9" fmla="*/ 60 h 6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8" h="60">
                    <a:moveTo>
                      <a:pt x="48" y="0"/>
                    </a:moveTo>
                    <a:cubicBezTo>
                      <a:pt x="10" y="13"/>
                      <a:pt x="0" y="17"/>
                      <a:pt x="0" y="60"/>
                    </a:cubicBezTo>
                  </a:path>
                </a:pathLst>
              </a:custGeom>
              <a:noFill/>
              <a:ln w="9525" cmpd="sng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endParaRPr>
              </a:p>
            </p:txBody>
          </p:sp>
          <p:sp>
            <p:nvSpPr>
              <p:cNvPr id="16425" name="未知"/>
              <p:cNvSpPr/>
              <p:nvPr/>
            </p:nvSpPr>
            <p:spPr bwMode="auto">
              <a:xfrm>
                <a:off x="246" y="571"/>
                <a:ext cx="48" cy="60"/>
              </a:xfrm>
              <a:custGeom>
                <a:avLst/>
                <a:gdLst>
                  <a:gd name="T0" fmla="*/ 48 w 48"/>
                  <a:gd name="T1" fmla="*/ 0 h 60"/>
                  <a:gd name="T2" fmla="*/ 0 w 48"/>
                  <a:gd name="T3" fmla="*/ 60 h 60"/>
                  <a:gd name="T4" fmla="*/ 0 60000 65536"/>
                  <a:gd name="T5" fmla="*/ 0 60000 65536"/>
                  <a:gd name="T6" fmla="*/ 0 w 48"/>
                  <a:gd name="T7" fmla="*/ 0 h 60"/>
                  <a:gd name="T8" fmla="*/ 48 w 48"/>
                  <a:gd name="T9" fmla="*/ 60 h 6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8" h="60">
                    <a:moveTo>
                      <a:pt x="48" y="0"/>
                    </a:moveTo>
                    <a:cubicBezTo>
                      <a:pt x="10" y="13"/>
                      <a:pt x="0" y="17"/>
                      <a:pt x="0" y="60"/>
                    </a:cubicBezTo>
                  </a:path>
                </a:pathLst>
              </a:custGeom>
              <a:noFill/>
              <a:ln w="9525" cmpd="sng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endParaRPr>
              </a:p>
            </p:txBody>
          </p:sp>
          <p:sp>
            <p:nvSpPr>
              <p:cNvPr id="16426" name="未知"/>
              <p:cNvSpPr/>
              <p:nvPr/>
            </p:nvSpPr>
            <p:spPr bwMode="auto">
              <a:xfrm>
                <a:off x="246" y="655"/>
                <a:ext cx="48" cy="59"/>
              </a:xfrm>
              <a:custGeom>
                <a:avLst/>
                <a:gdLst>
                  <a:gd name="T0" fmla="*/ 48 w 48"/>
                  <a:gd name="T1" fmla="*/ 0 h 60"/>
                  <a:gd name="T2" fmla="*/ 12 w 48"/>
                  <a:gd name="T3" fmla="*/ 24 h 60"/>
                  <a:gd name="T4" fmla="*/ 0 w 48"/>
                  <a:gd name="T5" fmla="*/ 60 h 60"/>
                  <a:gd name="T6" fmla="*/ 0 60000 65536"/>
                  <a:gd name="T7" fmla="*/ 0 60000 65536"/>
                  <a:gd name="T8" fmla="*/ 0 60000 65536"/>
                  <a:gd name="T9" fmla="*/ 0 w 48"/>
                  <a:gd name="T10" fmla="*/ 0 h 60"/>
                  <a:gd name="T11" fmla="*/ 48 w 48"/>
                  <a:gd name="T12" fmla="*/ 60 h 6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8" h="60">
                    <a:moveTo>
                      <a:pt x="48" y="0"/>
                    </a:moveTo>
                    <a:cubicBezTo>
                      <a:pt x="36" y="8"/>
                      <a:pt x="21" y="13"/>
                      <a:pt x="12" y="24"/>
                    </a:cubicBezTo>
                    <a:cubicBezTo>
                      <a:pt x="4" y="34"/>
                      <a:pt x="0" y="60"/>
                      <a:pt x="0" y="60"/>
                    </a:cubicBezTo>
                  </a:path>
                </a:pathLst>
              </a:custGeom>
              <a:noFill/>
              <a:ln w="9525" cmpd="sng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endParaRPr>
              </a:p>
            </p:txBody>
          </p:sp>
          <p:sp>
            <p:nvSpPr>
              <p:cNvPr id="16427" name="未知"/>
              <p:cNvSpPr/>
              <p:nvPr/>
            </p:nvSpPr>
            <p:spPr bwMode="auto">
              <a:xfrm>
                <a:off x="222" y="358"/>
                <a:ext cx="84" cy="33"/>
              </a:xfrm>
              <a:custGeom>
                <a:avLst/>
                <a:gdLst>
                  <a:gd name="T0" fmla="*/ 0 w 84"/>
                  <a:gd name="T1" fmla="*/ 33 h 33"/>
                  <a:gd name="T2" fmla="*/ 84 w 84"/>
                  <a:gd name="T3" fmla="*/ 9 h 33"/>
                  <a:gd name="T4" fmla="*/ 0 60000 65536"/>
                  <a:gd name="T5" fmla="*/ 0 60000 65536"/>
                  <a:gd name="T6" fmla="*/ 0 w 84"/>
                  <a:gd name="T7" fmla="*/ 0 h 33"/>
                  <a:gd name="T8" fmla="*/ 84 w 84"/>
                  <a:gd name="T9" fmla="*/ 33 h 3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84" h="33">
                    <a:moveTo>
                      <a:pt x="0" y="33"/>
                    </a:moveTo>
                    <a:cubicBezTo>
                      <a:pt x="49" y="0"/>
                      <a:pt x="22" y="9"/>
                      <a:pt x="84" y="9"/>
                    </a:cubicBezTo>
                  </a:path>
                </a:pathLst>
              </a:custGeom>
              <a:noFill/>
              <a:ln w="9525" cmpd="sng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endParaRPr>
              </a:p>
            </p:txBody>
          </p:sp>
        </p:grpSp>
        <p:sp>
          <p:nvSpPr>
            <p:cNvPr id="16421" name="Oval 55"/>
            <p:cNvSpPr>
              <a:spLocks noChangeArrowheads="1"/>
            </p:cNvSpPr>
            <p:nvPr/>
          </p:nvSpPr>
          <p:spPr bwMode="auto">
            <a:xfrm>
              <a:off x="182" y="399"/>
              <a:ext cx="61" cy="200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  <p:sp>
          <p:nvSpPr>
            <p:cNvPr id="16422" name="AutoShape 56"/>
            <p:cNvSpPr>
              <a:spLocks noChangeArrowheads="1"/>
            </p:cNvSpPr>
            <p:nvPr/>
          </p:nvSpPr>
          <p:spPr bwMode="auto">
            <a:xfrm rot="10800000">
              <a:off x="0" y="484"/>
              <a:ext cx="182" cy="29"/>
            </a:xfrm>
            <a:prstGeom prst="homePlate">
              <a:avLst>
                <a:gd name="adj" fmla="val 156897"/>
              </a:avLst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</p:grpSp>
      <p:sp>
        <p:nvSpPr>
          <p:cNvPr id="35897" name="Line 57"/>
          <p:cNvSpPr>
            <a:spLocks noChangeShapeType="1"/>
          </p:cNvSpPr>
          <p:nvPr/>
        </p:nvSpPr>
        <p:spPr bwMode="auto">
          <a:xfrm flipH="1">
            <a:off x="6597651" y="3147530"/>
            <a:ext cx="879475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tailEnd type="triangle" w="med" len="med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5898" name="Text Box 58"/>
          <p:cNvSpPr txBox="1"/>
          <p:nvPr/>
        </p:nvSpPr>
        <p:spPr>
          <a:xfrm>
            <a:off x="6261101" y="2894492"/>
            <a:ext cx="473075" cy="369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800">
                <a:solidFill>
                  <a:srgbClr val="FF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F</a:t>
            </a:r>
          </a:p>
        </p:txBody>
      </p:sp>
      <p:grpSp>
        <p:nvGrpSpPr>
          <p:cNvPr id="11273" name="Group 59"/>
          <p:cNvGrpSpPr/>
          <p:nvPr/>
        </p:nvGrpSpPr>
        <p:grpSpPr>
          <a:xfrm flipV="1">
            <a:off x="7343775" y="2939052"/>
            <a:ext cx="203200" cy="190972"/>
            <a:chOff x="0" y="0"/>
            <a:chExt cx="499" cy="453"/>
          </a:xfrm>
        </p:grpSpPr>
        <p:sp>
          <p:nvSpPr>
            <p:cNvPr id="16417" name="Line 60"/>
            <p:cNvSpPr>
              <a:spLocks noChangeShapeType="1"/>
            </p:cNvSpPr>
            <p:nvPr/>
          </p:nvSpPr>
          <p:spPr bwMode="auto">
            <a:xfrm>
              <a:off x="0" y="0"/>
              <a:ext cx="0" cy="453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6418" name="Line 61"/>
            <p:cNvSpPr>
              <a:spLocks noChangeShapeType="1"/>
            </p:cNvSpPr>
            <p:nvPr/>
          </p:nvSpPr>
          <p:spPr bwMode="auto">
            <a:xfrm flipH="1" flipV="1">
              <a:off x="0" y="453"/>
              <a:ext cx="499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11274" name="Group 62"/>
          <p:cNvGrpSpPr/>
          <p:nvPr/>
        </p:nvGrpSpPr>
        <p:grpSpPr>
          <a:xfrm>
            <a:off x="3452813" y="2397966"/>
            <a:ext cx="2087562" cy="1522998"/>
            <a:chOff x="0" y="0"/>
            <a:chExt cx="1860" cy="1044"/>
          </a:xfrm>
        </p:grpSpPr>
        <p:sp>
          <p:nvSpPr>
            <p:cNvPr id="16411" name="AutoShape 63"/>
            <p:cNvSpPr>
              <a:spLocks noChangeArrowheads="1"/>
            </p:cNvSpPr>
            <p:nvPr/>
          </p:nvSpPr>
          <p:spPr bwMode="auto">
            <a:xfrm rot="-5400000">
              <a:off x="447" y="-363"/>
              <a:ext cx="952" cy="1860"/>
            </a:xfrm>
            <a:prstGeom prst="rtTriangle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  <p:grpSp>
          <p:nvGrpSpPr>
            <p:cNvPr id="11295" name="Group 64"/>
            <p:cNvGrpSpPr/>
            <p:nvPr/>
          </p:nvGrpSpPr>
          <p:grpSpPr>
            <a:xfrm>
              <a:off x="635" y="0"/>
              <a:ext cx="635" cy="544"/>
              <a:chOff x="0" y="0"/>
              <a:chExt cx="616" cy="544"/>
            </a:xfrm>
          </p:grpSpPr>
          <p:sp>
            <p:nvSpPr>
              <p:cNvPr id="16413" name="Rectangle 65"/>
              <p:cNvSpPr>
                <a:spLocks noChangeArrowheads="1"/>
              </p:cNvSpPr>
              <p:nvPr/>
            </p:nvSpPr>
            <p:spPr bwMode="auto">
              <a:xfrm rot="-1638252">
                <a:off x="0" y="45"/>
                <a:ext cx="616" cy="483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endParaRPr>
              </a:p>
            </p:txBody>
          </p:sp>
          <p:sp>
            <p:nvSpPr>
              <p:cNvPr id="16414" name="未知"/>
              <p:cNvSpPr/>
              <p:nvPr/>
            </p:nvSpPr>
            <p:spPr bwMode="auto">
              <a:xfrm>
                <a:off x="272" y="136"/>
                <a:ext cx="318" cy="317"/>
              </a:xfrm>
              <a:custGeom>
                <a:avLst/>
                <a:gdLst>
                  <a:gd name="T0" fmla="*/ 318 w 273"/>
                  <a:gd name="T1" fmla="*/ 0 h 225"/>
                  <a:gd name="T2" fmla="*/ 234 w 273"/>
                  <a:gd name="T3" fmla="*/ 51 h 225"/>
                  <a:gd name="T4" fmla="*/ 220 w 273"/>
                  <a:gd name="T5" fmla="*/ 135 h 225"/>
                  <a:gd name="T6" fmla="*/ 122 w 273"/>
                  <a:gd name="T7" fmla="*/ 169 h 225"/>
                  <a:gd name="T8" fmla="*/ 248 w 273"/>
                  <a:gd name="T9" fmla="*/ 254 h 225"/>
                  <a:gd name="T10" fmla="*/ 290 w 273"/>
                  <a:gd name="T11" fmla="*/ 237 h 2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73"/>
                  <a:gd name="T19" fmla="*/ 0 h 225"/>
                  <a:gd name="T20" fmla="*/ 273 w 273"/>
                  <a:gd name="T21" fmla="*/ 225 h 2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73" h="225">
                    <a:moveTo>
                      <a:pt x="273" y="0"/>
                    </a:moveTo>
                    <a:cubicBezTo>
                      <a:pt x="255" y="6"/>
                      <a:pt x="212" y="17"/>
                      <a:pt x="201" y="36"/>
                    </a:cubicBezTo>
                    <a:cubicBezTo>
                      <a:pt x="191" y="54"/>
                      <a:pt x="202" y="80"/>
                      <a:pt x="189" y="96"/>
                    </a:cubicBezTo>
                    <a:cubicBezTo>
                      <a:pt x="170" y="118"/>
                      <a:pt x="133" y="111"/>
                      <a:pt x="105" y="120"/>
                    </a:cubicBezTo>
                    <a:cubicBezTo>
                      <a:pt x="0" y="225"/>
                      <a:pt x="66" y="191"/>
                      <a:pt x="213" y="180"/>
                    </a:cubicBezTo>
                    <a:cubicBezTo>
                      <a:pt x="225" y="176"/>
                      <a:pt x="249" y="168"/>
                      <a:pt x="249" y="168"/>
                    </a:cubicBezTo>
                  </a:path>
                </a:pathLst>
              </a:custGeom>
              <a:noFill/>
              <a:ln w="9525" cmpd="sng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endParaRPr>
              </a:p>
            </p:txBody>
          </p:sp>
          <p:sp>
            <p:nvSpPr>
              <p:cNvPr id="16415" name="未知"/>
              <p:cNvSpPr/>
              <p:nvPr/>
            </p:nvSpPr>
            <p:spPr bwMode="auto">
              <a:xfrm>
                <a:off x="183" y="0"/>
                <a:ext cx="273" cy="544"/>
              </a:xfrm>
              <a:custGeom>
                <a:avLst/>
                <a:gdLst>
                  <a:gd name="T0" fmla="*/ 214 w 396"/>
                  <a:gd name="T1" fmla="*/ 0 h 478"/>
                  <a:gd name="T2" fmla="*/ 156 w 396"/>
                  <a:gd name="T3" fmla="*/ 41 h 478"/>
                  <a:gd name="T4" fmla="*/ 123 w 396"/>
                  <a:gd name="T5" fmla="*/ 123 h 478"/>
                  <a:gd name="T6" fmla="*/ 148 w 396"/>
                  <a:gd name="T7" fmla="*/ 150 h 478"/>
                  <a:gd name="T8" fmla="*/ 115 w 396"/>
                  <a:gd name="T9" fmla="*/ 219 h 478"/>
                  <a:gd name="T10" fmla="*/ 90 w 396"/>
                  <a:gd name="T11" fmla="*/ 328 h 478"/>
                  <a:gd name="T12" fmla="*/ 73 w 396"/>
                  <a:gd name="T13" fmla="*/ 369 h 478"/>
                  <a:gd name="T14" fmla="*/ 24 w 396"/>
                  <a:gd name="T15" fmla="*/ 423 h 478"/>
                  <a:gd name="T16" fmla="*/ 139 w 396"/>
                  <a:gd name="T17" fmla="*/ 437 h 478"/>
                  <a:gd name="T18" fmla="*/ 205 w 396"/>
                  <a:gd name="T19" fmla="*/ 451 h 478"/>
                  <a:gd name="T20" fmla="*/ 255 w 396"/>
                  <a:gd name="T21" fmla="*/ 478 h 478"/>
                  <a:gd name="T22" fmla="*/ 222 w 396"/>
                  <a:gd name="T23" fmla="*/ 478 h 47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96"/>
                  <a:gd name="T37" fmla="*/ 0 h 478"/>
                  <a:gd name="T38" fmla="*/ 396 w 396"/>
                  <a:gd name="T39" fmla="*/ 478 h 47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96" h="478">
                    <a:moveTo>
                      <a:pt x="311" y="0"/>
                    </a:moveTo>
                    <a:cubicBezTo>
                      <a:pt x="279" y="8"/>
                      <a:pt x="250" y="9"/>
                      <a:pt x="227" y="36"/>
                    </a:cubicBezTo>
                    <a:cubicBezTo>
                      <a:pt x="208" y="58"/>
                      <a:pt x="179" y="108"/>
                      <a:pt x="179" y="108"/>
                    </a:cubicBezTo>
                    <a:cubicBezTo>
                      <a:pt x="191" y="116"/>
                      <a:pt x="210" y="118"/>
                      <a:pt x="215" y="132"/>
                    </a:cubicBezTo>
                    <a:cubicBezTo>
                      <a:pt x="232" y="182"/>
                      <a:pt x="194" y="183"/>
                      <a:pt x="167" y="192"/>
                    </a:cubicBezTo>
                    <a:cubicBezTo>
                      <a:pt x="85" y="274"/>
                      <a:pt x="67" y="245"/>
                      <a:pt x="131" y="288"/>
                    </a:cubicBezTo>
                    <a:cubicBezTo>
                      <a:pt x="123" y="300"/>
                      <a:pt x="118" y="315"/>
                      <a:pt x="107" y="324"/>
                    </a:cubicBezTo>
                    <a:cubicBezTo>
                      <a:pt x="85" y="343"/>
                      <a:pt x="35" y="372"/>
                      <a:pt x="35" y="372"/>
                    </a:cubicBezTo>
                    <a:cubicBezTo>
                      <a:pt x="0" y="478"/>
                      <a:pt x="143" y="396"/>
                      <a:pt x="203" y="384"/>
                    </a:cubicBezTo>
                    <a:cubicBezTo>
                      <a:pt x="235" y="388"/>
                      <a:pt x="267" y="389"/>
                      <a:pt x="299" y="396"/>
                    </a:cubicBezTo>
                    <a:cubicBezTo>
                      <a:pt x="324" y="401"/>
                      <a:pt x="396" y="420"/>
                      <a:pt x="371" y="420"/>
                    </a:cubicBezTo>
                    <a:cubicBezTo>
                      <a:pt x="355" y="420"/>
                      <a:pt x="339" y="420"/>
                      <a:pt x="323" y="420"/>
                    </a:cubicBezTo>
                  </a:path>
                </a:pathLst>
              </a:custGeom>
              <a:noFill/>
              <a:ln w="9525" cmpd="sng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endParaRPr>
              </a:p>
            </p:txBody>
          </p:sp>
          <p:sp>
            <p:nvSpPr>
              <p:cNvPr id="16416" name="未知"/>
              <p:cNvSpPr/>
              <p:nvPr/>
            </p:nvSpPr>
            <p:spPr bwMode="auto">
              <a:xfrm>
                <a:off x="0" y="91"/>
                <a:ext cx="182" cy="278"/>
              </a:xfrm>
              <a:custGeom>
                <a:avLst/>
                <a:gdLst>
                  <a:gd name="T0" fmla="*/ 182 w 108"/>
                  <a:gd name="T1" fmla="*/ 0 h 144"/>
                  <a:gd name="T2" fmla="*/ 162 w 108"/>
                  <a:gd name="T3" fmla="*/ 91 h 144"/>
                  <a:gd name="T4" fmla="*/ 101 w 108"/>
                  <a:gd name="T5" fmla="*/ 114 h 144"/>
                  <a:gd name="T6" fmla="*/ 0 w 108"/>
                  <a:gd name="T7" fmla="*/ 273 h 14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8"/>
                  <a:gd name="T13" fmla="*/ 0 h 144"/>
                  <a:gd name="T14" fmla="*/ 108 w 108"/>
                  <a:gd name="T15" fmla="*/ 144 h 14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8" h="144">
                    <a:moveTo>
                      <a:pt x="108" y="0"/>
                    </a:moveTo>
                    <a:cubicBezTo>
                      <a:pt x="104" y="16"/>
                      <a:pt x="106" y="35"/>
                      <a:pt x="96" y="48"/>
                    </a:cubicBezTo>
                    <a:cubicBezTo>
                      <a:pt x="88" y="58"/>
                      <a:pt x="70" y="52"/>
                      <a:pt x="60" y="60"/>
                    </a:cubicBezTo>
                    <a:cubicBezTo>
                      <a:pt x="50" y="68"/>
                      <a:pt x="0" y="137"/>
                      <a:pt x="0" y="144"/>
                    </a:cubicBezTo>
                  </a:path>
                </a:pathLst>
              </a:custGeom>
              <a:noFill/>
              <a:ln w="9525" cmpd="sng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endParaRPr>
              </a:p>
            </p:txBody>
          </p:sp>
        </p:grpSp>
      </p:grpSp>
      <p:sp>
        <p:nvSpPr>
          <p:cNvPr id="35909" name="Line 69"/>
          <p:cNvSpPr>
            <a:spLocks noChangeShapeType="1"/>
          </p:cNvSpPr>
          <p:nvPr/>
        </p:nvSpPr>
        <p:spPr bwMode="auto">
          <a:xfrm rot="21374187">
            <a:off x="4656139" y="3123658"/>
            <a:ext cx="188913" cy="507666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tailEnd type="triangle" w="med" len="med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5910" name="Text Box 70"/>
          <p:cNvSpPr txBox="1"/>
          <p:nvPr/>
        </p:nvSpPr>
        <p:spPr>
          <a:xfrm>
            <a:off x="4908551" y="3484913"/>
            <a:ext cx="568325" cy="369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800">
                <a:solidFill>
                  <a:srgbClr val="FF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F</a:t>
            </a:r>
          </a:p>
        </p:txBody>
      </p:sp>
      <p:grpSp>
        <p:nvGrpSpPr>
          <p:cNvPr id="11277" name="Group 71"/>
          <p:cNvGrpSpPr/>
          <p:nvPr/>
        </p:nvGrpSpPr>
        <p:grpSpPr>
          <a:xfrm rot="9304897" flipV="1">
            <a:off x="4705766" y="3091260"/>
            <a:ext cx="190500" cy="229096"/>
            <a:chOff x="0" y="-22"/>
            <a:chExt cx="499" cy="476"/>
          </a:xfrm>
        </p:grpSpPr>
        <p:sp>
          <p:nvSpPr>
            <p:cNvPr id="23" name="Line 72"/>
            <p:cNvSpPr>
              <a:spLocks noChangeShapeType="1"/>
            </p:cNvSpPr>
            <p:nvPr/>
          </p:nvSpPr>
          <p:spPr bwMode="auto">
            <a:xfrm>
              <a:off x="66" y="-22"/>
              <a:ext cx="0" cy="453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6410" name="Line 73"/>
            <p:cNvSpPr>
              <a:spLocks noChangeShapeType="1"/>
            </p:cNvSpPr>
            <p:nvPr/>
          </p:nvSpPr>
          <p:spPr bwMode="auto">
            <a:xfrm flipH="1" flipV="1">
              <a:off x="0" y="454"/>
              <a:ext cx="499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sp>
        <p:nvSpPr>
          <p:cNvPr id="35914" name="Line 74"/>
          <p:cNvSpPr>
            <a:spLocks noChangeShapeType="1"/>
          </p:cNvSpPr>
          <p:nvPr/>
        </p:nvSpPr>
        <p:spPr bwMode="auto">
          <a:xfrm>
            <a:off x="2012950" y="2759222"/>
            <a:ext cx="0" cy="577689"/>
          </a:xfrm>
          <a:prstGeom prst="line">
            <a:avLst/>
          </a:prstGeom>
          <a:ln>
            <a:solidFill>
              <a:srgbClr val="007E27"/>
            </a:solidFill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5915" name="Text Box 75"/>
          <p:cNvSpPr txBox="1"/>
          <p:nvPr/>
        </p:nvSpPr>
        <p:spPr>
          <a:xfrm>
            <a:off x="1972628" y="2926320"/>
            <a:ext cx="362600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1800" b="1">
                <a:solidFill>
                  <a:srgbClr val="1C08B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G</a:t>
            </a:r>
          </a:p>
        </p:txBody>
      </p:sp>
      <p:grpSp>
        <p:nvGrpSpPr>
          <p:cNvPr id="24" name="Group 76"/>
          <p:cNvGrpSpPr/>
          <p:nvPr/>
        </p:nvGrpSpPr>
        <p:grpSpPr>
          <a:xfrm>
            <a:off x="4133850" y="2830835"/>
            <a:ext cx="400050" cy="946901"/>
            <a:chOff x="66" y="0"/>
            <a:chExt cx="252" cy="595"/>
          </a:xfrm>
        </p:grpSpPr>
        <p:sp>
          <p:nvSpPr>
            <p:cNvPr id="16407" name="Line 77"/>
            <p:cNvSpPr>
              <a:spLocks noChangeShapeType="1"/>
            </p:cNvSpPr>
            <p:nvPr/>
          </p:nvSpPr>
          <p:spPr bwMode="auto">
            <a:xfrm>
              <a:off x="318" y="0"/>
              <a:ext cx="0" cy="499"/>
            </a:xfrm>
            <a:prstGeom prst="line">
              <a:avLst/>
            </a:prstGeom>
            <a:ln>
              <a:tailEnd type="triangl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1291" name="Text Box 78"/>
            <p:cNvSpPr txBox="1"/>
            <p:nvPr/>
          </p:nvSpPr>
          <p:spPr>
            <a:xfrm>
              <a:off x="66" y="363"/>
              <a:ext cx="228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800" b="1">
                  <a:solidFill>
                    <a:srgbClr val="1C08B2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G</a:t>
              </a:r>
            </a:p>
          </p:txBody>
        </p:sp>
      </p:grpSp>
      <p:grpSp>
        <p:nvGrpSpPr>
          <p:cNvPr id="25" name="Group 79"/>
          <p:cNvGrpSpPr/>
          <p:nvPr/>
        </p:nvGrpSpPr>
        <p:grpSpPr>
          <a:xfrm>
            <a:off x="7126289" y="3136390"/>
            <a:ext cx="361951" cy="728875"/>
            <a:chOff x="0" y="0"/>
            <a:chExt cx="228" cy="458"/>
          </a:xfrm>
        </p:grpSpPr>
        <p:sp>
          <p:nvSpPr>
            <p:cNvPr id="16405" name="Line 80"/>
            <p:cNvSpPr>
              <a:spLocks noChangeShapeType="1"/>
            </p:cNvSpPr>
            <p:nvPr/>
          </p:nvSpPr>
          <p:spPr bwMode="auto">
            <a:xfrm>
              <a:off x="227" y="0"/>
              <a:ext cx="0" cy="272"/>
            </a:xfrm>
            <a:prstGeom prst="line">
              <a:avLst/>
            </a:prstGeom>
            <a:noFill/>
            <a:ln w="31750">
              <a:solidFill>
                <a:srgbClr val="0000FF"/>
              </a:solidFill>
              <a:round/>
              <a:tailEnd type="triangle" w="med" len="med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1289" name="Text Box 81"/>
            <p:cNvSpPr txBox="1"/>
            <p:nvPr/>
          </p:nvSpPr>
          <p:spPr>
            <a:xfrm>
              <a:off x="0" y="226"/>
              <a:ext cx="228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800" b="1">
                  <a:solidFill>
                    <a:srgbClr val="1C08B2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G</a:t>
              </a:r>
            </a:p>
          </p:txBody>
        </p:sp>
      </p:grpSp>
      <p:sp>
        <p:nvSpPr>
          <p:cNvPr id="35922" name="Text Box 82"/>
          <p:cNvSpPr txBox="1"/>
          <p:nvPr/>
        </p:nvSpPr>
        <p:spPr>
          <a:xfrm>
            <a:off x="1684655" y="4333781"/>
            <a:ext cx="698500" cy="369212"/>
          </a:xfrm>
          <a:prstGeom prst="rect">
            <a:avLst/>
          </a:pr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scaled="0"/>
          </a:gra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800" b="1" u="sng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F=G</a:t>
            </a:r>
          </a:p>
        </p:txBody>
      </p:sp>
      <p:sp>
        <p:nvSpPr>
          <p:cNvPr id="35923" name="Text Box 83"/>
          <p:cNvSpPr txBox="1"/>
          <p:nvPr/>
        </p:nvSpPr>
        <p:spPr>
          <a:xfrm>
            <a:off x="4043680" y="4333781"/>
            <a:ext cx="648970" cy="369212"/>
          </a:xfrm>
          <a:prstGeom prst="rect">
            <a:avLst/>
          </a:pr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scaled="0"/>
          </a:gra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800" b="1" u="sng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F&lt;G</a:t>
            </a:r>
          </a:p>
        </p:txBody>
      </p:sp>
      <p:sp>
        <p:nvSpPr>
          <p:cNvPr id="35924" name="Text Box 84"/>
          <p:cNvSpPr txBox="1"/>
          <p:nvPr/>
        </p:nvSpPr>
        <p:spPr>
          <a:xfrm>
            <a:off x="6711950" y="4430539"/>
            <a:ext cx="1239520" cy="369212"/>
          </a:xfrm>
          <a:prstGeom prst="rect">
            <a:avLst/>
          </a:pr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scaled="0"/>
          </a:gra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800" b="1" u="sng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F</a:t>
            </a:r>
            <a:r>
              <a:rPr lang="zh-CN" altLang="en-US" sz="1800" b="1" u="sng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与</a:t>
            </a:r>
            <a:r>
              <a:rPr lang="en-US" altLang="zh-CN" sz="1800" b="1" u="sng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G</a:t>
            </a:r>
            <a:r>
              <a:rPr lang="zh-CN" altLang="en-US" sz="1800" b="1" u="sng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无关</a:t>
            </a:r>
          </a:p>
        </p:txBody>
      </p:sp>
    </p:spTree>
    <p:extLst>
      <p:ext uri="{BB962C8B-B14F-4D97-AF65-F5344CB8AC3E}">
        <p14:creationId xmlns:p14="http://schemas.microsoft.com/office/powerpoint/2010/main" val="3452063200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4" dur="500"/>
                                        <p:tgtEl>
                                          <p:spTgt spid="35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3" dur="500"/>
                                        <p:tgtEl>
                                          <p:spTgt spid="35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5" dur="500"/>
                                        <p:tgtEl>
                                          <p:spTgt spid="35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8" dur="500"/>
                                        <p:tgtEl>
                                          <p:spTgt spid="35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96" dur="500"/>
                                        <p:tgtEl>
                                          <p:spTgt spid="35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99" dur="500"/>
                                        <p:tgtEl>
                                          <p:spTgt spid="35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1" grpId="0" animBg="1"/>
      <p:bldP spid="35862" grpId="0"/>
      <p:bldP spid="35898" grpId="0"/>
      <p:bldP spid="35910" grpId="0"/>
      <p:bldP spid="35915" grpId="0"/>
      <p:bldP spid="35922" grpId="0" bldLvl="0" animBg="1"/>
      <p:bldP spid="35923" grpId="0" bldLvl="0" animBg="1"/>
      <p:bldP spid="3592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457200" y="707868"/>
            <a:ext cx="6974840" cy="369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1800" b="1" kern="1200" cap="none" spc="0" normalizeH="0" baseline="0" noProof="0" dirty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（</a:t>
            </a:r>
            <a:r>
              <a:rPr kumimoji="0" lang="en-US" altLang="zh-CN" sz="1800" b="1" kern="1200" cap="none" spc="0" normalizeH="0" baseline="0" noProof="0" dirty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1</a:t>
            </a:r>
            <a:r>
              <a:rPr kumimoji="0" lang="zh-CN" altLang="en-US" sz="1800" b="1" kern="1200" cap="none" spc="0" normalizeH="0" baseline="0" noProof="0" dirty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）压力不是重力，压力可以由重力产生，也可以由其他力产生。 </a:t>
            </a:r>
          </a:p>
        </p:txBody>
      </p:sp>
      <p:sp>
        <p:nvSpPr>
          <p:cNvPr id="17411" name="Text Box 4"/>
          <p:cNvSpPr txBox="1">
            <a:spLocks noChangeArrowheads="1"/>
          </p:cNvSpPr>
          <p:nvPr/>
        </p:nvSpPr>
        <p:spPr bwMode="auto">
          <a:xfrm>
            <a:off x="457201" y="1096177"/>
            <a:ext cx="8230235" cy="92430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1800" b="1" kern="1200" cap="none" spc="0" normalizeH="0" baseline="0" noProof="0" dirty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（</a:t>
            </a:r>
            <a:r>
              <a:rPr kumimoji="0" lang="zh-CN" altLang="zh-CN" sz="1800" b="1" kern="1200" cap="none" spc="0" normalizeH="0" baseline="0" noProof="0" dirty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2</a:t>
            </a:r>
            <a:r>
              <a:rPr kumimoji="0" lang="zh-CN" altLang="en-US" sz="1800" b="1" kern="1200" cap="none" spc="0" normalizeH="0" baseline="0" noProof="0" dirty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）一般压力不等于重力</a:t>
            </a:r>
            <a:r>
              <a:rPr kumimoji="0" lang="zh-CN" altLang="zh-CN" sz="1800" b="1" kern="1200" cap="none" spc="0" normalizeH="0" baseline="0" noProof="0" dirty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.</a:t>
            </a:r>
            <a:r>
              <a:rPr kumimoji="0" lang="zh-CN" altLang="en-US" sz="1800" b="1" kern="1200" cap="none" spc="0" normalizeH="0" baseline="0" noProof="0" dirty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只有当物体放在水平面时，物体对水平面的压力数值上等于物重 即 </a:t>
            </a:r>
            <a:r>
              <a:rPr lang="en-US" altLang="zh-CN" sz="1800" b="1" kern="12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F</a:t>
            </a:r>
            <a:r>
              <a:rPr lang="zh-CN" altLang="en-US" sz="1800" b="1" kern="120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压</a:t>
            </a:r>
            <a:r>
              <a:rPr lang="zh-CN" altLang="en-US" sz="1800" b="1" kern="12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1800" b="1" kern="12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= G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marR="0" defTabSz="914400">
              <a:buClrTx/>
              <a:buSzTx/>
              <a:defRPr/>
            </a:pPr>
            <a:r>
              <a:rPr kumimoji="0" lang="zh-CN" altLang="en-US" sz="1800" b="1" kern="1200" cap="none" spc="0" normalizeH="0" baseline="0" noProof="0" dirty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               </a:t>
            </a: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3021330" y="238078"/>
            <a:ext cx="1846580" cy="369212"/>
          </a:xfrm>
          <a:prstGeom prst="rect">
            <a:avLst/>
          </a:prstGeom>
          <a:gradFill>
            <a:gsLst>
              <a:gs pos="100000">
                <a:srgbClr val="E37E82"/>
              </a:gs>
              <a:gs pos="0">
                <a:srgbClr val="FFC4C1"/>
              </a:gs>
            </a:gsLst>
            <a:lin scaled="1"/>
          </a:gradFill>
          <a:ln w="9525">
            <a:solidFill>
              <a:srgbClr val="EF0FBD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1800" b="1" kern="1200" cap="none" spc="0" normalizeH="0" baseline="0" noProof="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压力并不是重力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14961" y="238078"/>
            <a:ext cx="622925" cy="369330"/>
          </a:xfrm>
          <a:prstGeom prst="rect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scaled="0"/>
          </a:gradFill>
          <a:ln w="28575" cap="flat">
            <a:solidFill>
              <a:schemeClr val="bg1"/>
            </a:solidFill>
            <a:miter lim="400000"/>
          </a:ln>
          <a:effectLst>
            <a:glow rad="101600">
              <a:srgbClr val="00B050">
                <a:alpha val="40000"/>
              </a:srgb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注 意</a:t>
            </a:r>
          </a:p>
        </p:txBody>
      </p:sp>
      <p:sp>
        <p:nvSpPr>
          <p:cNvPr id="13" name="TextBox 3"/>
          <p:cNvSpPr txBox="1"/>
          <p:nvPr/>
        </p:nvSpPr>
        <p:spPr>
          <a:xfrm>
            <a:off x="240983" y="1985149"/>
            <a:ext cx="1783080" cy="369212"/>
          </a:xfrm>
          <a:prstGeom prst="rect">
            <a:avLst/>
          </a:prstGeom>
          <a:solidFill>
            <a:srgbClr val="00B0F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6350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做一做，试一试</a:t>
            </a:r>
          </a:p>
        </p:txBody>
      </p:sp>
      <p:grpSp>
        <p:nvGrpSpPr>
          <p:cNvPr id="13318" name="组合 8"/>
          <p:cNvGrpSpPr/>
          <p:nvPr/>
        </p:nvGrpSpPr>
        <p:grpSpPr>
          <a:xfrm>
            <a:off x="4952366" y="1985468"/>
            <a:ext cx="3006725" cy="2868337"/>
            <a:chOff x="285720" y="1857364"/>
            <a:chExt cx="4114800" cy="3965643"/>
          </a:xfrm>
        </p:grpSpPr>
        <p:pic>
          <p:nvPicPr>
            <p:cNvPr id="14" name="Picture 1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85720" y="1857364"/>
              <a:ext cx="4114800" cy="317817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8441" name="TextBox 7"/>
            <p:cNvSpPr txBox="1">
              <a:spLocks noChangeArrowheads="1"/>
            </p:cNvSpPr>
            <p:nvPr/>
          </p:nvSpPr>
          <p:spPr bwMode="auto">
            <a:xfrm>
              <a:off x="499548" y="4928828"/>
              <a:ext cx="3572810" cy="8941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defRPr/>
              </a:pPr>
              <a:r>
                <a:rPr kumimoji="0" lang="zh-CN" altLang="en-US" sz="1800" kern="1200" cap="none" spc="0" normalizeH="0" baseline="0" noProof="0"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用两个手指用力向中间压一直铅笔</a:t>
              </a:r>
            </a:p>
          </p:txBody>
        </p:sp>
      </p:grpSp>
      <p:sp>
        <p:nvSpPr>
          <p:cNvPr id="15" name="TextBox 6"/>
          <p:cNvSpPr txBox="1"/>
          <p:nvPr/>
        </p:nvSpPr>
        <p:spPr>
          <a:xfrm>
            <a:off x="456884" y="2897675"/>
            <a:ext cx="3857625" cy="646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请问两个手指的受力有什么不同？感觉如何？凹陷程度一样吗？</a:t>
            </a:r>
          </a:p>
        </p:txBody>
      </p:sp>
    </p:spTree>
    <p:extLst>
      <p:ext uri="{BB962C8B-B14F-4D97-AF65-F5344CB8AC3E}">
        <p14:creationId xmlns:p14="http://schemas.microsoft.com/office/powerpoint/2010/main" val="138597823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411" grpId="0"/>
      <p:bldP spid="11" grpId="0" animBg="1"/>
      <p:bldP spid="12" grpId="0" animBg="1"/>
      <p:bldP spid="13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8" name="Picture 4" descr="手压气球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7381" y="656942"/>
            <a:ext cx="3740785" cy="2548833"/>
          </a:xfrm>
          <a:prstGeom prst="rect">
            <a:avLst/>
          </a:prstGeom>
          <a:noFill/>
          <a:ln w="9525">
            <a:noFill/>
          </a:ln>
          <a:effectLst>
            <a:outerShdw blurRad="50800" dist="38100" algn="l" rotWithShape="0">
              <a:srgbClr val="FF0000">
                <a:alpha val="40000"/>
              </a:srgbClr>
            </a:outerShdw>
          </a:effectLst>
        </p:spPr>
      </p:pic>
      <p:sp>
        <p:nvSpPr>
          <p:cNvPr id="41990" name="Text Box 6"/>
          <p:cNvSpPr txBox="1"/>
          <p:nvPr/>
        </p:nvSpPr>
        <p:spPr>
          <a:xfrm>
            <a:off x="4798061" y="1041432"/>
            <a:ext cx="3477895" cy="132534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如图，与手掌接触的那部分气球的形变较小，而手指顶着的那部分形变明显；用力越大，形变越明显。</a:t>
            </a:r>
          </a:p>
        </p:txBody>
      </p:sp>
      <p:sp>
        <p:nvSpPr>
          <p:cNvPr id="41991" name="Text Box 7"/>
          <p:cNvSpPr txBox="1"/>
          <p:nvPr/>
        </p:nvSpPr>
        <p:spPr>
          <a:xfrm>
            <a:off x="508636" y="3786329"/>
            <a:ext cx="4749165" cy="461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思考</a:t>
            </a:r>
            <a:r>
              <a:rPr lang="zh-CN" altLang="en-US" sz="1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：压力的作用效果可能与哪些因素有关？</a:t>
            </a:r>
          </a:p>
        </p:txBody>
      </p:sp>
    </p:spTree>
    <p:extLst>
      <p:ext uri="{BB962C8B-B14F-4D97-AF65-F5344CB8AC3E}">
        <p14:creationId xmlns:p14="http://schemas.microsoft.com/office/powerpoint/2010/main" val="214222475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0" grpId="0"/>
      <p:bldP spid="4199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1704975" y="1278236"/>
            <a:ext cx="4103370" cy="4150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2075" tIns="46038" rIns="92075" bIns="46038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压力的作用效果可能与哪些因素有关？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55800" y="486341"/>
            <a:ext cx="4246880" cy="399767"/>
          </a:xfrm>
          <a:prstGeom prst="rect">
            <a:avLst/>
          </a:prstGeom>
          <a:gradFill>
            <a:gsLst>
              <a:gs pos="0">
                <a:srgbClr val="E38B79"/>
              </a:gs>
              <a:gs pos="100000">
                <a:srgbClr val="EA735D"/>
              </a:gs>
            </a:gsLst>
            <a:lin scaled="1"/>
          </a:gradFill>
          <a:ln>
            <a:solidFill>
              <a:schemeClr val="bg1"/>
            </a:solidFill>
          </a:ln>
          <a:effectLst>
            <a:glow rad="101600">
              <a:srgbClr val="00B050">
                <a:alpha val="40000"/>
              </a:srgb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>
              <a:defRPr/>
            </a:pPr>
            <a:r>
              <a:rPr lang="zh-CN" altLang="en-US" sz="20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探究实验：影响压力作用效果的因素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58470" y="1325343"/>
            <a:ext cx="1015661" cy="369330"/>
          </a:xfrm>
          <a:prstGeom prst="rect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scaled="0"/>
          </a:gradFill>
          <a:ln w="28575" cap="flat">
            <a:solidFill>
              <a:schemeClr val="bg1"/>
            </a:solidFill>
            <a:miter lim="400000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提出问题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47726" y="2111509"/>
            <a:ext cx="622925" cy="369330"/>
          </a:xfrm>
          <a:prstGeom prst="rect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scaled="0"/>
          </a:gradFill>
          <a:ln w="28575" cap="flat">
            <a:solidFill>
              <a:schemeClr val="bg1"/>
            </a:solidFill>
            <a:miter lim="400000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猜 想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974215" y="2111509"/>
            <a:ext cx="4253727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1800" kern="12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1.</a:t>
            </a:r>
            <a:r>
              <a:rPr lang="zh-CN" altLang="en-US" sz="1800" kern="12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压力的作用效果可能跟</a:t>
            </a:r>
            <a:r>
              <a:rPr lang="zh-CN" altLang="en-US" sz="1800" b="1" kern="12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压力大小</a:t>
            </a:r>
            <a:r>
              <a:rPr lang="zh-CN" altLang="en-US" sz="1800" kern="12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有关；</a:t>
            </a:r>
            <a:endParaRPr kumimoji="0" lang="zh-CN" altLang="en-US" sz="180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Arial" panose="020B06040202020202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81200" y="2585755"/>
            <a:ext cx="4253727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1800" kern="12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2.</a:t>
            </a:r>
            <a:r>
              <a:rPr lang="zh-CN" altLang="en-US" sz="1800" kern="12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压力的作用效果可能跟</a:t>
            </a:r>
            <a:r>
              <a:rPr lang="zh-CN" altLang="en-US" sz="1800" b="1" kern="12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受力面积</a:t>
            </a:r>
            <a:r>
              <a:rPr lang="zh-CN" altLang="en-US" sz="1800" kern="12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有关；</a:t>
            </a:r>
            <a:endParaRPr kumimoji="0" lang="zh-CN" altLang="en-US" sz="180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Arial" panose="020B060402020202020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2925" y="3188588"/>
            <a:ext cx="1016000" cy="367938"/>
          </a:xfrm>
          <a:prstGeom prst="rect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scaled="0"/>
          </a:gradFill>
          <a:ln w="28575" cap="flat">
            <a:solidFill>
              <a:schemeClr val="bg1"/>
            </a:solidFill>
            <a:miter lim="400000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fromWordArt="0" anchor="t" anchorCtr="0" forceAA="0" compatLnSpc="1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l" fontAlgn="auto" latinLnBrk="1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b="1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实验设计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387600" y="3757365"/>
            <a:ext cx="2011680" cy="369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800">
                <a:latin typeface="幼圆" panose="02010509060101010101" pitchFamily="49" charset="-122"/>
                <a:ea typeface="幼圆" panose="02010509060101010101" pitchFamily="49" charset="-122"/>
              </a:rPr>
              <a:t>小桌、海绵、砝码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47725" y="3757683"/>
            <a:ext cx="1015661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实验器材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47725" y="4315957"/>
            <a:ext cx="1015661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实验方法</a:t>
            </a:r>
          </a:p>
        </p:txBody>
      </p:sp>
      <p:sp>
        <p:nvSpPr>
          <p:cNvPr id="10" name="TextBox 11"/>
          <p:cNvSpPr txBox="1">
            <a:spLocks noChangeArrowheads="1"/>
          </p:cNvSpPr>
          <p:nvPr/>
        </p:nvSpPr>
        <p:spPr bwMode="auto">
          <a:xfrm>
            <a:off x="2494915" y="4314366"/>
            <a:ext cx="1325880" cy="369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800">
                <a:latin typeface="幼圆" panose="02010509060101010101" pitchFamily="49" charset="-122"/>
                <a:ea typeface="幼圆" panose="02010509060101010101" pitchFamily="49" charset="-122"/>
              </a:rPr>
              <a:t>控制变量法</a:t>
            </a:r>
          </a:p>
        </p:txBody>
      </p:sp>
    </p:spTree>
    <p:extLst>
      <p:ext uri="{BB962C8B-B14F-4D97-AF65-F5344CB8AC3E}">
        <p14:creationId xmlns:p14="http://schemas.microsoft.com/office/powerpoint/2010/main" val="187634802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7" grpId="0" animBg="1"/>
      <p:bldP spid="12" grpId="0" animBg="1"/>
      <p:bldP spid="3" grpId="0" animBg="1"/>
      <p:bldP spid="4" grpId="0" animBg="1"/>
      <p:bldP spid="5" grpId="0" animBg="1"/>
      <p:bldP spid="8" grpId="0" animBg="1"/>
      <p:bldP spid="2" grpId="0"/>
      <p:bldP spid="6" grpId="0" animBg="1"/>
      <p:bldP spid="9" grpId="0" animBg="1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Text Box 3"/>
          <p:cNvSpPr txBox="1"/>
          <p:nvPr/>
        </p:nvSpPr>
        <p:spPr>
          <a:xfrm>
            <a:off x="1801496" y="455149"/>
            <a:ext cx="4605655" cy="3692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活动一：压力作用效果与压力大小的关系？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1480" y="240624"/>
            <a:ext cx="1016000" cy="367938"/>
          </a:xfrm>
          <a:prstGeom prst="rect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scaled="0"/>
          </a:gradFill>
          <a:ln w="28575" cap="flat">
            <a:solidFill>
              <a:schemeClr val="bg1"/>
            </a:solidFill>
            <a:miter lim="400000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fromWordArt="0" anchor="t" anchorCtr="0" forceAA="0" compatLnSpc="1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l" fontAlgn="auto" latinLnBrk="1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b="1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进行实验</a:t>
            </a:r>
          </a:p>
        </p:txBody>
      </p:sp>
      <p:sp>
        <p:nvSpPr>
          <p:cNvPr id="35849" name="Text Box 9"/>
          <p:cNvSpPr txBox="1"/>
          <p:nvPr/>
        </p:nvSpPr>
        <p:spPr>
          <a:xfrm>
            <a:off x="2447608" y="969817"/>
            <a:ext cx="3154680" cy="369212"/>
          </a:xfrm>
          <a:prstGeom prst="rect">
            <a:avLst/>
          </a:prstGeom>
          <a:gradFill>
            <a:gsLst>
              <a:gs pos="0">
                <a:srgbClr val="D47B7E"/>
              </a:gs>
              <a:gs pos="100000">
                <a:srgbClr val="A86675"/>
              </a:gs>
            </a:gsLst>
            <a:lin scaled="1"/>
          </a:gradFill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控制变量：保持受力面积不变</a:t>
            </a:r>
          </a:p>
        </p:txBody>
      </p:sp>
      <p:sp>
        <p:nvSpPr>
          <p:cNvPr id="15" name="Text Box 3"/>
          <p:cNvSpPr txBox="1"/>
          <p:nvPr/>
        </p:nvSpPr>
        <p:spPr>
          <a:xfrm>
            <a:off x="1196340" y="3303807"/>
            <a:ext cx="3439160" cy="3692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你可从上面的实验发现什么？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346835" y="3959477"/>
            <a:ext cx="5515610" cy="367938"/>
          </a:xfrm>
          <a:prstGeom prst="rect">
            <a:avLst/>
          </a:pr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scaled="0"/>
          </a:gradFill>
          <a:ln w="19050" cap="flat">
            <a:solidFill>
              <a:schemeClr val="bg1"/>
            </a:solidFill>
            <a:miter lim="400000"/>
          </a:ln>
          <a:effectLst>
            <a:glow rad="101600">
              <a:srgbClr val="FF0000">
                <a:alpha val="40000"/>
              </a:srgb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eaLnBrk="0" hangingPunct="0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受力面积相同时，压力越大，压力的作用效果越明显</a:t>
            </a:r>
            <a:endParaRPr kumimoji="0" lang="zh-CN" altLang="en-US" sz="18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+mn-ea"/>
            </a:endParaRPr>
          </a:p>
        </p:txBody>
      </p:sp>
      <p:grpSp>
        <p:nvGrpSpPr>
          <p:cNvPr id="17" name="Group 4"/>
          <p:cNvGrpSpPr/>
          <p:nvPr/>
        </p:nvGrpSpPr>
        <p:grpSpPr>
          <a:xfrm>
            <a:off x="1908176" y="2215589"/>
            <a:ext cx="1871663" cy="867329"/>
            <a:chOff x="0" y="0"/>
            <a:chExt cx="1225" cy="545"/>
          </a:xfrm>
        </p:grpSpPr>
        <p:sp>
          <p:nvSpPr>
            <p:cNvPr id="28696" name="AutoShape 5"/>
            <p:cNvSpPr/>
            <p:nvPr/>
          </p:nvSpPr>
          <p:spPr>
            <a:xfrm>
              <a:off x="0" y="91"/>
              <a:ext cx="1225" cy="454"/>
            </a:xfrm>
            <a:prstGeom prst="flowChartProcess">
              <a:avLst/>
            </a:prstGeom>
            <a:pattFill prst="pct50">
              <a:fgClr>
                <a:srgbClr val="000000"/>
              </a:fgClr>
              <a:bgClr>
                <a:schemeClr val="bg1"/>
              </a:bgClr>
            </a:patt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8697" name="AutoShape 6"/>
            <p:cNvSpPr/>
            <p:nvPr/>
          </p:nvSpPr>
          <p:spPr>
            <a:xfrm rot="-5400000">
              <a:off x="340" y="-340"/>
              <a:ext cx="544" cy="1225"/>
            </a:xfrm>
            <a:prstGeom prst="leftBracket">
              <a:avLst>
                <a:gd name="adj" fmla="val 0"/>
              </a:avLst>
            </a:prstGeom>
            <a:noFill/>
            <a:ln w="38100" cap="flat" cmpd="sng">
              <a:solidFill>
                <a:srgbClr val="333333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8" name="Group 7"/>
          <p:cNvGrpSpPr/>
          <p:nvPr/>
        </p:nvGrpSpPr>
        <p:grpSpPr>
          <a:xfrm>
            <a:off x="2339976" y="1935497"/>
            <a:ext cx="936625" cy="432869"/>
            <a:chOff x="0" y="0"/>
            <a:chExt cx="590" cy="272"/>
          </a:xfrm>
        </p:grpSpPr>
        <p:sp>
          <p:nvSpPr>
            <p:cNvPr id="28693" name="Rectangle 8"/>
            <p:cNvSpPr/>
            <p:nvPr/>
          </p:nvSpPr>
          <p:spPr>
            <a:xfrm>
              <a:off x="0" y="0"/>
              <a:ext cx="590" cy="45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8694" name="Rectangle 9"/>
            <p:cNvSpPr/>
            <p:nvPr/>
          </p:nvSpPr>
          <p:spPr>
            <a:xfrm>
              <a:off x="453" y="45"/>
              <a:ext cx="46" cy="227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8695" name="Rectangle 10"/>
            <p:cNvSpPr/>
            <p:nvPr/>
          </p:nvSpPr>
          <p:spPr>
            <a:xfrm>
              <a:off x="90" y="45"/>
              <a:ext cx="46" cy="227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9" name="Group 11"/>
          <p:cNvGrpSpPr/>
          <p:nvPr/>
        </p:nvGrpSpPr>
        <p:grpSpPr>
          <a:xfrm>
            <a:off x="5148263" y="2215589"/>
            <a:ext cx="1871662" cy="867329"/>
            <a:chOff x="0" y="0"/>
            <a:chExt cx="1225" cy="545"/>
          </a:xfrm>
        </p:grpSpPr>
        <p:sp>
          <p:nvSpPr>
            <p:cNvPr id="28691" name="AutoShape 12"/>
            <p:cNvSpPr/>
            <p:nvPr/>
          </p:nvSpPr>
          <p:spPr>
            <a:xfrm>
              <a:off x="0" y="91"/>
              <a:ext cx="1225" cy="454"/>
            </a:xfrm>
            <a:prstGeom prst="flowChartProcess">
              <a:avLst/>
            </a:prstGeom>
            <a:pattFill prst="pct50">
              <a:fgClr>
                <a:srgbClr val="000000"/>
              </a:fgClr>
              <a:bgClr>
                <a:schemeClr val="bg1"/>
              </a:bgClr>
            </a:patt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8692" name="AutoShape 13"/>
            <p:cNvSpPr/>
            <p:nvPr/>
          </p:nvSpPr>
          <p:spPr>
            <a:xfrm rot="-5400000">
              <a:off x="340" y="-340"/>
              <a:ext cx="544" cy="1225"/>
            </a:xfrm>
            <a:prstGeom prst="leftBracket">
              <a:avLst>
                <a:gd name="adj" fmla="val 0"/>
              </a:avLst>
            </a:prstGeom>
            <a:noFill/>
            <a:ln w="38100" cap="flat" cmpd="sng">
              <a:solidFill>
                <a:srgbClr val="333333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20" name="Group 14"/>
          <p:cNvGrpSpPr/>
          <p:nvPr/>
        </p:nvGrpSpPr>
        <p:grpSpPr>
          <a:xfrm>
            <a:off x="5580064" y="1935497"/>
            <a:ext cx="936625" cy="432869"/>
            <a:chOff x="0" y="0"/>
            <a:chExt cx="590" cy="272"/>
          </a:xfrm>
        </p:grpSpPr>
        <p:sp>
          <p:nvSpPr>
            <p:cNvPr id="28688" name="Rectangle 15"/>
            <p:cNvSpPr/>
            <p:nvPr/>
          </p:nvSpPr>
          <p:spPr>
            <a:xfrm>
              <a:off x="0" y="0"/>
              <a:ext cx="590" cy="45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8689" name="Rectangle 16"/>
            <p:cNvSpPr/>
            <p:nvPr/>
          </p:nvSpPr>
          <p:spPr>
            <a:xfrm>
              <a:off x="453" y="45"/>
              <a:ext cx="46" cy="227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8690" name="Rectangle 17"/>
            <p:cNvSpPr/>
            <p:nvPr/>
          </p:nvSpPr>
          <p:spPr>
            <a:xfrm>
              <a:off x="90" y="45"/>
              <a:ext cx="46" cy="227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21" name="Group 18"/>
          <p:cNvGrpSpPr/>
          <p:nvPr/>
        </p:nvGrpSpPr>
        <p:grpSpPr>
          <a:xfrm>
            <a:off x="5867400" y="1400777"/>
            <a:ext cx="363538" cy="521989"/>
            <a:chOff x="0" y="0"/>
            <a:chExt cx="229" cy="328"/>
          </a:xfrm>
        </p:grpSpPr>
        <p:grpSp>
          <p:nvGrpSpPr>
            <p:cNvPr id="28683" name="Group 19"/>
            <p:cNvGrpSpPr/>
            <p:nvPr/>
          </p:nvGrpSpPr>
          <p:grpSpPr>
            <a:xfrm>
              <a:off x="0" y="0"/>
              <a:ext cx="227" cy="328"/>
              <a:chOff x="0" y="0"/>
              <a:chExt cx="227" cy="328"/>
            </a:xfrm>
          </p:grpSpPr>
          <p:sp>
            <p:nvSpPr>
              <p:cNvPr id="28685" name="Rectangle 20"/>
              <p:cNvSpPr/>
              <p:nvPr/>
            </p:nvSpPr>
            <p:spPr>
              <a:xfrm>
                <a:off x="0" y="101"/>
                <a:ext cx="227" cy="227"/>
              </a:xfrm>
              <a:prstGeom prst="rect">
                <a:avLst/>
              </a:pr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8686" name="Rectangle 21"/>
              <p:cNvSpPr/>
              <p:nvPr/>
            </p:nvSpPr>
            <p:spPr>
              <a:xfrm>
                <a:off x="91" y="51"/>
                <a:ext cx="46" cy="45"/>
              </a:xfrm>
              <a:prstGeom prst="rect">
                <a:avLst/>
              </a:prstGeom>
              <a:solidFill>
                <a:srgbClr val="000000">
                  <a:alpha val="89803"/>
                </a:srgbClr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8687" name="AutoShape 22"/>
              <p:cNvSpPr/>
              <p:nvPr/>
            </p:nvSpPr>
            <p:spPr>
              <a:xfrm rot="-5400000">
                <a:off x="88" y="-22"/>
                <a:ext cx="46" cy="91"/>
              </a:xfrm>
              <a:prstGeom prst="flowChartDelay">
                <a:avLst/>
              </a:pr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8684" name="Text Box 23"/>
            <p:cNvSpPr txBox="1"/>
            <p:nvPr/>
          </p:nvSpPr>
          <p:spPr>
            <a:xfrm>
              <a:off x="1" y="91"/>
              <a:ext cx="228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rial" panose="020B0604020202020204" pitchFamily="34" charset="0"/>
                </a:rPr>
                <a:t>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624688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31214E-6 L 3.05556E-6 0.02104 " pathEditMode="relative" ptsTypes="AA"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4208 " pathEditMode="relative" ptsTypes="AA">
                                      <p:cBhvr>
                                        <p:cTn id="4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4208 " pathEditMode="relative" ptsTypes="AA">
                                      <p:cBhvr>
                                        <p:cTn id="4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/>
      <p:bldP spid="8" grpId="0" animBg="1"/>
      <p:bldP spid="35849" grpId="0" bldLvl="0" animBg="1"/>
      <p:bldP spid="15" grpId="0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ext Box 3"/>
          <p:cNvSpPr txBox="1"/>
          <p:nvPr/>
        </p:nvSpPr>
        <p:spPr>
          <a:xfrm>
            <a:off x="1717041" y="418864"/>
            <a:ext cx="4857115" cy="3692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>
              <a:buClrTx/>
              <a:buSzTx/>
              <a:buFontTx/>
              <a:buNone/>
            </a:pPr>
            <a:r>
              <a:rPr lang="zh-CN" altLang="en-US" sz="18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活动二：压力作用效果与受力面积的关系？</a:t>
            </a:r>
          </a:p>
        </p:txBody>
      </p:sp>
      <p:sp>
        <p:nvSpPr>
          <p:cNvPr id="35849" name="Text Box 9"/>
          <p:cNvSpPr txBox="1"/>
          <p:nvPr/>
        </p:nvSpPr>
        <p:spPr>
          <a:xfrm>
            <a:off x="2589848" y="883244"/>
            <a:ext cx="3154680" cy="369212"/>
          </a:xfrm>
          <a:prstGeom prst="rect">
            <a:avLst/>
          </a:prstGeom>
          <a:gradFill>
            <a:gsLst>
              <a:gs pos="0">
                <a:srgbClr val="D47B7E"/>
              </a:gs>
              <a:gs pos="100000">
                <a:srgbClr val="A86675"/>
              </a:gs>
            </a:gsLst>
            <a:lin scaled="1"/>
          </a:gradFill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控制变量：保持压力大小不变</a:t>
            </a:r>
          </a:p>
        </p:txBody>
      </p:sp>
      <p:sp>
        <p:nvSpPr>
          <p:cNvPr id="15" name="Text Box 3"/>
          <p:cNvSpPr txBox="1"/>
          <p:nvPr/>
        </p:nvSpPr>
        <p:spPr>
          <a:xfrm>
            <a:off x="1087755" y="3447036"/>
            <a:ext cx="3439160" cy="3692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你从上面的实验发现什么？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536700" y="4031409"/>
            <a:ext cx="5444490" cy="367938"/>
          </a:xfrm>
          <a:prstGeom prst="rect">
            <a:avLst/>
          </a:pr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scaled="0"/>
          </a:gradFill>
          <a:ln w="19050" cap="flat">
            <a:solidFill>
              <a:schemeClr val="bg1"/>
            </a:solidFill>
            <a:miter lim="400000"/>
          </a:ln>
          <a:effectLst>
            <a:glow rad="101600">
              <a:srgbClr val="FF0000">
                <a:alpha val="40000"/>
              </a:srgb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fromWordArt="0" anchor="t" anchorCtr="0" forceAA="0" compatLnSpc="1">
            <a:spAutoFit/>
          </a:bodyPr>
          <a:lstStyle/>
          <a:p>
            <a:pPr lvl="0" algn="l" eaLnBrk="0" hangingPunct="0">
              <a:buClrTx/>
              <a:buSzTx/>
              <a:buFontTx/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压力相同时，受力面积越小，压力的作用效果越明显</a:t>
            </a:r>
          </a:p>
        </p:txBody>
      </p:sp>
      <p:grpSp>
        <p:nvGrpSpPr>
          <p:cNvPr id="7" name="Group 5"/>
          <p:cNvGrpSpPr/>
          <p:nvPr/>
        </p:nvGrpSpPr>
        <p:grpSpPr>
          <a:xfrm>
            <a:off x="5170488" y="2175485"/>
            <a:ext cx="1871662" cy="867329"/>
            <a:chOff x="0" y="0"/>
            <a:chExt cx="1225" cy="545"/>
          </a:xfrm>
        </p:grpSpPr>
        <p:sp>
          <p:nvSpPr>
            <p:cNvPr id="29726" name="AutoShape 6"/>
            <p:cNvSpPr/>
            <p:nvPr/>
          </p:nvSpPr>
          <p:spPr>
            <a:xfrm>
              <a:off x="0" y="91"/>
              <a:ext cx="1225" cy="454"/>
            </a:xfrm>
            <a:prstGeom prst="flowChartProcess">
              <a:avLst/>
            </a:prstGeom>
            <a:pattFill prst="pct50">
              <a:fgClr>
                <a:srgbClr val="000000"/>
              </a:fgClr>
              <a:bgClr>
                <a:schemeClr val="bg1"/>
              </a:bgClr>
            </a:patt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9727" name="AutoShape 7"/>
            <p:cNvSpPr/>
            <p:nvPr/>
          </p:nvSpPr>
          <p:spPr>
            <a:xfrm rot="-5400000">
              <a:off x="340" y="-340"/>
              <a:ext cx="544" cy="1225"/>
            </a:xfrm>
            <a:prstGeom prst="leftBracket">
              <a:avLst>
                <a:gd name="adj" fmla="val 0"/>
              </a:avLst>
            </a:prstGeom>
            <a:noFill/>
            <a:ln w="38100" cap="flat" cmpd="sng">
              <a:solidFill>
                <a:srgbClr val="333333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893888" y="2175485"/>
            <a:ext cx="1871662" cy="867329"/>
            <a:chOff x="0" y="0"/>
            <a:chExt cx="1225" cy="545"/>
          </a:xfrm>
        </p:grpSpPr>
        <p:sp>
          <p:nvSpPr>
            <p:cNvPr id="29724" name="AutoShape 9"/>
            <p:cNvSpPr/>
            <p:nvPr/>
          </p:nvSpPr>
          <p:spPr>
            <a:xfrm>
              <a:off x="0" y="91"/>
              <a:ext cx="1225" cy="454"/>
            </a:xfrm>
            <a:prstGeom prst="flowChartProcess">
              <a:avLst/>
            </a:prstGeom>
            <a:pattFill prst="pct50">
              <a:fgClr>
                <a:srgbClr val="000000"/>
              </a:fgClr>
              <a:bgClr>
                <a:schemeClr val="bg1"/>
              </a:bgClr>
            </a:patt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9725" name="AutoShape 10"/>
            <p:cNvSpPr/>
            <p:nvPr/>
          </p:nvSpPr>
          <p:spPr>
            <a:xfrm rot="-5400000">
              <a:off x="340" y="-340"/>
              <a:ext cx="544" cy="1225"/>
            </a:xfrm>
            <a:prstGeom prst="leftBracket">
              <a:avLst>
                <a:gd name="adj" fmla="val 0"/>
              </a:avLst>
            </a:prstGeom>
            <a:noFill/>
            <a:ln w="38100" cap="flat" cmpd="sng">
              <a:solidFill>
                <a:srgbClr val="333333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9" name="Group 11"/>
          <p:cNvGrpSpPr/>
          <p:nvPr/>
        </p:nvGrpSpPr>
        <p:grpSpPr>
          <a:xfrm>
            <a:off x="2325689" y="1895393"/>
            <a:ext cx="936625" cy="432869"/>
            <a:chOff x="0" y="0"/>
            <a:chExt cx="590" cy="272"/>
          </a:xfrm>
        </p:grpSpPr>
        <p:sp>
          <p:nvSpPr>
            <p:cNvPr id="29721" name="Rectangle 12"/>
            <p:cNvSpPr/>
            <p:nvPr/>
          </p:nvSpPr>
          <p:spPr>
            <a:xfrm>
              <a:off x="0" y="0"/>
              <a:ext cx="590" cy="45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9722" name="Rectangle 13"/>
            <p:cNvSpPr/>
            <p:nvPr/>
          </p:nvSpPr>
          <p:spPr>
            <a:xfrm>
              <a:off x="453" y="45"/>
              <a:ext cx="46" cy="227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9723" name="Rectangle 14"/>
            <p:cNvSpPr/>
            <p:nvPr/>
          </p:nvSpPr>
          <p:spPr>
            <a:xfrm>
              <a:off x="90" y="45"/>
              <a:ext cx="46" cy="227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3" name="Group 15"/>
          <p:cNvGrpSpPr/>
          <p:nvPr/>
        </p:nvGrpSpPr>
        <p:grpSpPr>
          <a:xfrm>
            <a:off x="2613025" y="1360673"/>
            <a:ext cx="363538" cy="521989"/>
            <a:chOff x="0" y="0"/>
            <a:chExt cx="229" cy="328"/>
          </a:xfrm>
        </p:grpSpPr>
        <p:grpSp>
          <p:nvGrpSpPr>
            <p:cNvPr id="29716" name="Group 16"/>
            <p:cNvGrpSpPr/>
            <p:nvPr/>
          </p:nvGrpSpPr>
          <p:grpSpPr>
            <a:xfrm>
              <a:off x="0" y="0"/>
              <a:ext cx="227" cy="328"/>
              <a:chOff x="0" y="0"/>
              <a:chExt cx="227" cy="328"/>
            </a:xfrm>
          </p:grpSpPr>
          <p:sp>
            <p:nvSpPr>
              <p:cNvPr id="29718" name="Rectangle 17"/>
              <p:cNvSpPr/>
              <p:nvPr/>
            </p:nvSpPr>
            <p:spPr>
              <a:xfrm>
                <a:off x="0" y="101"/>
                <a:ext cx="227" cy="227"/>
              </a:xfrm>
              <a:prstGeom prst="rect">
                <a:avLst/>
              </a:pr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9719" name="Rectangle 18"/>
              <p:cNvSpPr/>
              <p:nvPr/>
            </p:nvSpPr>
            <p:spPr>
              <a:xfrm>
                <a:off x="91" y="51"/>
                <a:ext cx="46" cy="45"/>
              </a:xfrm>
              <a:prstGeom prst="rect">
                <a:avLst/>
              </a:prstGeom>
              <a:solidFill>
                <a:srgbClr val="000000">
                  <a:alpha val="89803"/>
                </a:srgbClr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9720" name="AutoShape 19"/>
              <p:cNvSpPr/>
              <p:nvPr/>
            </p:nvSpPr>
            <p:spPr>
              <a:xfrm rot="-5400000">
                <a:off x="88" y="-22"/>
                <a:ext cx="46" cy="91"/>
              </a:xfrm>
              <a:prstGeom prst="flowChartDelay">
                <a:avLst/>
              </a:pr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9717" name="Text Box 20"/>
            <p:cNvSpPr txBox="1"/>
            <p:nvPr/>
          </p:nvSpPr>
          <p:spPr>
            <a:xfrm>
              <a:off x="1" y="91"/>
              <a:ext cx="228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rial" panose="020B0604020202020204" pitchFamily="34" charset="0"/>
                </a:rPr>
                <a:t>G</a:t>
              </a:r>
            </a:p>
          </p:txBody>
        </p:sp>
      </p:grpSp>
      <p:grpSp>
        <p:nvGrpSpPr>
          <p:cNvPr id="16" name="Group 21"/>
          <p:cNvGrpSpPr/>
          <p:nvPr/>
        </p:nvGrpSpPr>
        <p:grpSpPr>
          <a:xfrm flipV="1">
            <a:off x="5637214" y="1903350"/>
            <a:ext cx="936625" cy="432869"/>
            <a:chOff x="0" y="0"/>
            <a:chExt cx="590" cy="272"/>
          </a:xfrm>
        </p:grpSpPr>
        <p:sp>
          <p:nvSpPr>
            <p:cNvPr id="29713" name="Rectangle 22"/>
            <p:cNvSpPr/>
            <p:nvPr/>
          </p:nvSpPr>
          <p:spPr>
            <a:xfrm>
              <a:off x="0" y="0"/>
              <a:ext cx="590" cy="45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9714" name="Rectangle 23"/>
            <p:cNvSpPr/>
            <p:nvPr/>
          </p:nvSpPr>
          <p:spPr>
            <a:xfrm>
              <a:off x="453" y="45"/>
              <a:ext cx="46" cy="227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9715" name="Rectangle 24"/>
            <p:cNvSpPr/>
            <p:nvPr/>
          </p:nvSpPr>
          <p:spPr>
            <a:xfrm>
              <a:off x="90" y="45"/>
              <a:ext cx="46" cy="227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7" name="Group 25"/>
          <p:cNvGrpSpPr/>
          <p:nvPr/>
        </p:nvGrpSpPr>
        <p:grpSpPr>
          <a:xfrm>
            <a:off x="5924550" y="1742616"/>
            <a:ext cx="363538" cy="521989"/>
            <a:chOff x="0" y="0"/>
            <a:chExt cx="229" cy="328"/>
          </a:xfrm>
        </p:grpSpPr>
        <p:grpSp>
          <p:nvGrpSpPr>
            <p:cNvPr id="29708" name="Group 26"/>
            <p:cNvGrpSpPr/>
            <p:nvPr/>
          </p:nvGrpSpPr>
          <p:grpSpPr>
            <a:xfrm>
              <a:off x="0" y="0"/>
              <a:ext cx="227" cy="328"/>
              <a:chOff x="0" y="0"/>
              <a:chExt cx="227" cy="328"/>
            </a:xfrm>
          </p:grpSpPr>
          <p:sp>
            <p:nvSpPr>
              <p:cNvPr id="29710" name="Rectangle 27"/>
              <p:cNvSpPr/>
              <p:nvPr/>
            </p:nvSpPr>
            <p:spPr>
              <a:xfrm>
                <a:off x="0" y="101"/>
                <a:ext cx="227" cy="227"/>
              </a:xfrm>
              <a:prstGeom prst="rect">
                <a:avLst/>
              </a:pr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9711" name="Rectangle 28"/>
              <p:cNvSpPr/>
              <p:nvPr/>
            </p:nvSpPr>
            <p:spPr>
              <a:xfrm>
                <a:off x="91" y="51"/>
                <a:ext cx="46" cy="45"/>
              </a:xfrm>
              <a:prstGeom prst="rect">
                <a:avLst/>
              </a:prstGeom>
              <a:solidFill>
                <a:srgbClr val="000000">
                  <a:alpha val="89803"/>
                </a:srgbClr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9712" name="AutoShape 29"/>
              <p:cNvSpPr/>
              <p:nvPr/>
            </p:nvSpPr>
            <p:spPr>
              <a:xfrm rot="-5400000">
                <a:off x="88" y="-22"/>
                <a:ext cx="46" cy="91"/>
              </a:xfrm>
              <a:prstGeom prst="flowChartDelay">
                <a:avLst/>
              </a:pr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9709" name="Text Box 30"/>
            <p:cNvSpPr txBox="1"/>
            <p:nvPr/>
          </p:nvSpPr>
          <p:spPr>
            <a:xfrm>
              <a:off x="1" y="91"/>
              <a:ext cx="228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rial" panose="020B0604020202020204" pitchFamily="34" charset="0"/>
                </a:rPr>
                <a:t>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2584140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4208 " pathEditMode="relative" ptsTypes="AA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4208 " pathEditMode="relative" ptsTypes="AA"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1063 " pathEditMode="relative" ptsTypes="AA">
                                      <p:cBhvr>
                                        <p:cTn id="4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1063 " pathEditMode="relative" ptsTypes="AA">
                                      <p:cBhvr>
                                        <p:cTn id="4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  <p:bldP spid="35849" grpId="0" bldLvl="0" animBg="1"/>
      <p:bldP spid="15" grpId="0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 txBox="1"/>
          <p:nvPr/>
        </p:nvSpPr>
        <p:spPr>
          <a:xfrm>
            <a:off x="411480" y="312557"/>
            <a:ext cx="1325880" cy="367938"/>
          </a:xfrm>
          <a:prstGeom prst="rect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scaled="0"/>
          </a:gradFill>
          <a:ln w="28575" cap="flat">
            <a:solidFill>
              <a:schemeClr val="bg1"/>
            </a:solidFill>
            <a:miter lim="400000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fromWordArt="0" anchor="t" anchorCtr="0" forceAA="0" compatLnSpc="1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l" fontAlgn="auto" latinLnBrk="1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b="1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分析与论证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32790" y="1036339"/>
            <a:ext cx="1015661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实验结论</a:t>
            </a:r>
          </a:p>
        </p:txBody>
      </p:sp>
      <p:sp>
        <p:nvSpPr>
          <p:cNvPr id="244739" name="Text Box 3"/>
          <p:cNvSpPr txBox="1">
            <a:spLocks noChangeArrowheads="1"/>
          </p:cNvSpPr>
          <p:nvPr/>
        </p:nvSpPr>
        <p:spPr bwMode="auto">
          <a:xfrm>
            <a:off x="1181101" y="1561510"/>
            <a:ext cx="5906135" cy="36921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1</a:t>
            </a:r>
            <a:r>
              <a:rPr lang="zh-CN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、受力面积相同时，</a:t>
            </a:r>
            <a:r>
              <a:rPr lang="zh-CN" altLang="en-US" sz="1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压力越大</a:t>
            </a:r>
            <a:r>
              <a:rPr lang="zh-CN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，压力的作用效果越明显</a:t>
            </a:r>
          </a:p>
        </p:txBody>
      </p:sp>
      <p:sp>
        <p:nvSpPr>
          <p:cNvPr id="244740" name="Text Box 4"/>
          <p:cNvSpPr txBox="1">
            <a:spLocks noChangeArrowheads="1"/>
          </p:cNvSpPr>
          <p:nvPr/>
        </p:nvSpPr>
        <p:spPr bwMode="auto">
          <a:xfrm>
            <a:off x="1172211" y="2184714"/>
            <a:ext cx="5857875" cy="36921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2</a:t>
            </a:r>
            <a:r>
              <a:rPr lang="zh-CN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、压力相同时，</a:t>
            </a:r>
            <a:r>
              <a:rPr lang="zh-CN" altLang="en-US" sz="1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受力面</a:t>
            </a:r>
            <a:r>
              <a:rPr lang="zh-CN" altLang="en-US" sz="18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积越小，</a:t>
            </a:r>
            <a:r>
              <a:rPr lang="zh-CN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压力的作用效果越明显</a:t>
            </a:r>
          </a:p>
        </p:txBody>
      </p:sp>
      <p:sp>
        <p:nvSpPr>
          <p:cNvPr id="15" name="Text Box 3"/>
          <p:cNvSpPr txBox="1"/>
          <p:nvPr/>
        </p:nvSpPr>
        <p:spPr>
          <a:xfrm>
            <a:off x="861696" y="3160579"/>
            <a:ext cx="3522345" cy="3692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你还能发现与此不同的结论吗？</a:t>
            </a:r>
          </a:p>
        </p:txBody>
      </p:sp>
    </p:spTree>
    <p:extLst>
      <p:ext uri="{BB962C8B-B14F-4D97-AF65-F5344CB8AC3E}">
        <p14:creationId xmlns:p14="http://schemas.microsoft.com/office/powerpoint/2010/main" val="7226785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2447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2447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2447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2447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2447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2447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" grpId="0" animBg="1"/>
      <p:bldP spid="244739" grpId="0" bldLvl="0" animBg="1"/>
      <p:bldP spid="244740" grpId="0" bldLvl="0" animBg="1"/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129484417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1150209940"/>
  <p:tag name="KSO_WM_UNIT_PLACING_PICTURE_USER_VIEWPORT" val="{&quot;height&quot;:6985,&quot;width&quot;:5947.5007874015746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1696298044"/>
  <p:tag name="KSO_WM_UNIT_PLACING_PICTURE_USER_VIEWPORT" val="{&quot;height&quot;:4222.5007874015746,&quot;width&quot;:5280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1483</Words>
  <Application>Microsoft Office PowerPoint</Application>
  <PresentationFormat>全屏显示(16:9)</PresentationFormat>
  <Paragraphs>138</Paragraphs>
  <Slides>17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8</cp:revision>
  <dcterms:created xsi:type="dcterms:W3CDTF">2020-03-02T12:35:22Z</dcterms:created>
  <dcterms:modified xsi:type="dcterms:W3CDTF">2020-05-10T13:36:30Z</dcterms:modified>
</cp:coreProperties>
</file>